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749" r:id="rId2"/>
  </p:sldMasterIdLst>
  <p:notesMasterIdLst>
    <p:notesMasterId r:id="rId290"/>
  </p:notesMasterIdLst>
  <p:sldIdLst>
    <p:sldId id="260" r:id="rId3"/>
    <p:sldId id="622" r:id="rId4"/>
    <p:sldId id="322" r:id="rId5"/>
    <p:sldId id="323" r:id="rId6"/>
    <p:sldId id="325" r:id="rId7"/>
    <p:sldId id="326" r:id="rId8"/>
    <p:sldId id="327" r:id="rId9"/>
    <p:sldId id="329" r:id="rId10"/>
    <p:sldId id="283" r:id="rId11"/>
    <p:sldId id="328" r:id="rId12"/>
    <p:sldId id="284" r:id="rId13"/>
    <p:sldId id="285" r:id="rId14"/>
    <p:sldId id="286" r:id="rId15"/>
    <p:sldId id="282" r:id="rId16"/>
    <p:sldId id="330" r:id="rId17"/>
    <p:sldId id="288" r:id="rId18"/>
    <p:sldId id="331" r:id="rId19"/>
    <p:sldId id="332" r:id="rId20"/>
    <p:sldId id="333" r:id="rId21"/>
    <p:sldId id="334" r:id="rId22"/>
    <p:sldId id="335" r:id="rId23"/>
    <p:sldId id="336" r:id="rId24"/>
    <p:sldId id="289" r:id="rId25"/>
    <p:sldId id="337" r:id="rId26"/>
    <p:sldId id="338" r:id="rId27"/>
    <p:sldId id="339" r:id="rId28"/>
    <p:sldId id="340" r:id="rId29"/>
    <p:sldId id="341" r:id="rId30"/>
    <p:sldId id="342" r:id="rId31"/>
    <p:sldId id="343" r:id="rId32"/>
    <p:sldId id="344" r:id="rId33"/>
    <p:sldId id="345" r:id="rId34"/>
    <p:sldId id="346" r:id="rId35"/>
    <p:sldId id="290" r:id="rId36"/>
    <p:sldId id="347" r:id="rId37"/>
    <p:sldId id="618" r:id="rId38"/>
    <p:sldId id="292" r:id="rId39"/>
    <p:sldId id="620" r:id="rId40"/>
    <p:sldId id="293" r:id="rId41"/>
    <p:sldId id="348" r:id="rId42"/>
    <p:sldId id="619" r:id="rId43"/>
    <p:sldId id="621" r:id="rId44"/>
    <p:sldId id="349" r:id="rId45"/>
    <p:sldId id="520" r:id="rId46"/>
    <p:sldId id="521" r:id="rId47"/>
    <p:sldId id="522" r:id="rId48"/>
    <p:sldId id="296" r:id="rId49"/>
    <p:sldId id="297" r:id="rId50"/>
    <p:sldId id="352" r:id="rId51"/>
    <p:sldId id="351" r:id="rId52"/>
    <p:sldId id="298" r:id="rId53"/>
    <p:sldId id="431" r:id="rId54"/>
    <p:sldId id="372" r:id="rId55"/>
    <p:sldId id="373" r:id="rId56"/>
    <p:sldId id="374" r:id="rId57"/>
    <p:sldId id="300" r:id="rId58"/>
    <p:sldId id="301" r:id="rId59"/>
    <p:sldId id="302" r:id="rId60"/>
    <p:sldId id="313" r:id="rId61"/>
    <p:sldId id="314" r:id="rId62"/>
    <p:sldId id="304" r:id="rId63"/>
    <p:sldId id="303" r:id="rId64"/>
    <p:sldId id="353" r:id="rId65"/>
    <p:sldId id="354" r:id="rId66"/>
    <p:sldId id="355" r:id="rId67"/>
    <p:sldId id="356" r:id="rId68"/>
    <p:sldId id="316" r:id="rId69"/>
    <p:sldId id="357" r:id="rId70"/>
    <p:sldId id="523" r:id="rId71"/>
    <p:sldId id="315" r:id="rId72"/>
    <p:sldId id="358" r:id="rId73"/>
    <p:sldId id="397" r:id="rId74"/>
    <p:sldId id="359" r:id="rId75"/>
    <p:sldId id="360" r:id="rId76"/>
    <p:sldId id="362" r:id="rId77"/>
    <p:sldId id="432" r:id="rId78"/>
    <p:sldId id="433" r:id="rId79"/>
    <p:sldId id="320" r:id="rId80"/>
    <p:sldId id="319" r:id="rId81"/>
    <p:sldId id="363" r:id="rId82"/>
    <p:sldId id="364" r:id="rId83"/>
    <p:sldId id="438" r:id="rId84"/>
    <p:sldId id="365" r:id="rId85"/>
    <p:sldId id="366" r:id="rId86"/>
    <p:sldId id="367" r:id="rId87"/>
    <p:sldId id="400" r:id="rId88"/>
    <p:sldId id="377" r:id="rId89"/>
    <p:sldId id="306" r:id="rId90"/>
    <p:sldId id="439" r:id="rId91"/>
    <p:sldId id="370" r:id="rId92"/>
    <p:sldId id="456" r:id="rId93"/>
    <p:sldId id="434" r:id="rId94"/>
    <p:sldId id="371" r:id="rId95"/>
    <p:sldId id="457" r:id="rId96"/>
    <p:sldId id="458" r:id="rId97"/>
    <p:sldId id="459" r:id="rId98"/>
    <p:sldId id="443" r:id="rId99"/>
    <p:sldId id="401" r:id="rId100"/>
    <p:sldId id="402" r:id="rId101"/>
    <p:sldId id="403" r:id="rId102"/>
    <p:sldId id="626" r:id="rId103"/>
    <p:sldId id="440" r:id="rId104"/>
    <p:sldId id="441" r:id="rId105"/>
    <p:sldId id="442" r:id="rId106"/>
    <p:sldId id="455" r:id="rId107"/>
    <p:sldId id="435" r:id="rId108"/>
    <p:sldId id="460" r:id="rId109"/>
    <p:sldId id="436" r:id="rId110"/>
    <p:sldId id="437" r:id="rId111"/>
    <p:sldId id="461" r:id="rId112"/>
    <p:sldId id="462" r:id="rId113"/>
    <p:sldId id="463" r:id="rId114"/>
    <p:sldId id="464" r:id="rId115"/>
    <p:sldId id="465" r:id="rId116"/>
    <p:sldId id="571" r:id="rId117"/>
    <p:sldId id="561" r:id="rId118"/>
    <p:sldId id="563" r:id="rId119"/>
    <p:sldId id="390" r:id="rId120"/>
    <p:sldId id="396" r:id="rId121"/>
    <p:sldId id="394" r:id="rId122"/>
    <p:sldId id="564" r:id="rId123"/>
    <p:sldId id="565" r:id="rId124"/>
    <p:sldId id="566" r:id="rId125"/>
    <p:sldId id="567" r:id="rId126"/>
    <p:sldId id="382" r:id="rId127"/>
    <p:sldId id="454" r:id="rId128"/>
    <p:sldId id="450" r:id="rId129"/>
    <p:sldId id="524" r:id="rId130"/>
    <p:sldId id="525" r:id="rId131"/>
    <p:sldId id="526" r:id="rId132"/>
    <p:sldId id="527" r:id="rId133"/>
    <p:sldId id="568" r:id="rId134"/>
    <p:sldId id="528" r:id="rId135"/>
    <p:sldId id="387" r:id="rId136"/>
    <p:sldId id="451" r:id="rId137"/>
    <p:sldId id="452" r:id="rId138"/>
    <p:sldId id="386" r:id="rId139"/>
    <p:sldId id="413" r:id="rId140"/>
    <p:sldId id="414" r:id="rId141"/>
    <p:sldId id="415" r:id="rId142"/>
    <p:sldId id="416" r:id="rId143"/>
    <p:sldId id="418" r:id="rId144"/>
    <p:sldId id="408" r:id="rId145"/>
    <p:sldId id="411" r:id="rId146"/>
    <p:sldId id="529" r:id="rId147"/>
    <p:sldId id="419" r:id="rId148"/>
    <p:sldId id="412" r:id="rId149"/>
    <p:sldId id="420" r:id="rId150"/>
    <p:sldId id="422" r:id="rId151"/>
    <p:sldId id="424" r:id="rId152"/>
    <p:sldId id="423" r:id="rId153"/>
    <p:sldId id="425" r:id="rId154"/>
    <p:sldId id="426" r:id="rId155"/>
    <p:sldId id="427" r:id="rId156"/>
    <p:sldId id="421" r:id="rId157"/>
    <p:sldId id="530" r:id="rId158"/>
    <p:sldId id="616" r:id="rId159"/>
    <p:sldId id="428" r:id="rId160"/>
    <p:sldId id="429" r:id="rId161"/>
    <p:sldId id="444" r:id="rId162"/>
    <p:sldId id="467" r:id="rId163"/>
    <p:sldId id="481" r:id="rId164"/>
    <p:sldId id="445" r:id="rId165"/>
    <p:sldId id="409" r:id="rId166"/>
    <p:sldId id="627" r:id="rId167"/>
    <p:sldId id="479" r:id="rId168"/>
    <p:sldId id="532" r:id="rId169"/>
    <p:sldId id="466" r:id="rId170"/>
    <p:sldId id="475" r:id="rId171"/>
    <p:sldId id="476" r:id="rId172"/>
    <p:sldId id="468" r:id="rId173"/>
    <p:sldId id="477" r:id="rId174"/>
    <p:sldId id="391" r:id="rId175"/>
    <p:sldId id="469" r:id="rId176"/>
    <p:sldId id="474" r:id="rId177"/>
    <p:sldId id="480" r:id="rId178"/>
    <p:sldId id="470" r:id="rId179"/>
    <p:sldId id="388" r:id="rId180"/>
    <p:sldId id="478" r:id="rId181"/>
    <p:sldId id="430" r:id="rId182"/>
    <p:sldId id="448" r:id="rId183"/>
    <p:sldId id="406" r:id="rId184"/>
    <p:sldId id="617" r:id="rId185"/>
    <p:sldId id="482" r:id="rId186"/>
    <p:sldId id="517" r:id="rId187"/>
    <p:sldId id="518" r:id="rId188"/>
    <p:sldId id="483" r:id="rId189"/>
    <p:sldId id="484" r:id="rId190"/>
    <p:sldId id="485" r:id="rId191"/>
    <p:sldId id="486" r:id="rId192"/>
    <p:sldId id="502" r:id="rId193"/>
    <p:sldId id="487" r:id="rId194"/>
    <p:sldId id="488" r:id="rId195"/>
    <p:sldId id="490" r:id="rId196"/>
    <p:sldId id="489" r:id="rId197"/>
    <p:sldId id="492" r:id="rId198"/>
    <p:sldId id="493" r:id="rId199"/>
    <p:sldId id="569" r:id="rId200"/>
    <p:sldId id="499" r:id="rId201"/>
    <p:sldId id="500" r:id="rId202"/>
    <p:sldId id="498" r:id="rId203"/>
    <p:sldId id="501" r:id="rId204"/>
    <p:sldId id="504" r:id="rId205"/>
    <p:sldId id="505" r:id="rId206"/>
    <p:sldId id="506" r:id="rId207"/>
    <p:sldId id="507" r:id="rId208"/>
    <p:sldId id="509" r:id="rId209"/>
    <p:sldId id="495" r:id="rId210"/>
    <p:sldId id="508" r:id="rId211"/>
    <p:sldId id="494" r:id="rId212"/>
    <p:sldId id="545" r:id="rId213"/>
    <p:sldId id="497" r:id="rId214"/>
    <p:sldId id="570" r:id="rId215"/>
    <p:sldId id="615" r:id="rId216"/>
    <p:sldId id="510" r:id="rId217"/>
    <p:sldId id="511" r:id="rId218"/>
    <p:sldId id="533" r:id="rId219"/>
    <p:sldId id="514" r:id="rId220"/>
    <p:sldId id="515" r:id="rId221"/>
    <p:sldId id="534" r:id="rId222"/>
    <p:sldId id="535" r:id="rId223"/>
    <p:sldId id="537" r:id="rId224"/>
    <p:sldId id="538" r:id="rId225"/>
    <p:sldId id="539" r:id="rId226"/>
    <p:sldId id="513" r:id="rId227"/>
    <p:sldId id="541" r:id="rId228"/>
    <p:sldId id="597" r:id="rId229"/>
    <p:sldId id="602" r:id="rId230"/>
    <p:sldId id="574" r:id="rId231"/>
    <p:sldId id="573" r:id="rId232"/>
    <p:sldId id="576" r:id="rId233"/>
    <p:sldId id="575" r:id="rId234"/>
    <p:sldId id="544" r:id="rId235"/>
    <p:sldId id="543" r:id="rId236"/>
    <p:sldId id="546" r:id="rId237"/>
    <p:sldId id="547" r:id="rId238"/>
    <p:sldId id="549" r:id="rId239"/>
    <p:sldId id="551" r:id="rId240"/>
    <p:sldId id="628" r:id="rId241"/>
    <p:sldId id="550" r:id="rId242"/>
    <p:sldId id="629" r:id="rId243"/>
    <p:sldId id="555" r:id="rId244"/>
    <p:sldId id="556" r:id="rId245"/>
    <p:sldId id="554" r:id="rId246"/>
    <p:sldId id="557" r:id="rId247"/>
    <p:sldId id="558" r:id="rId248"/>
    <p:sldId id="559" r:id="rId249"/>
    <p:sldId id="560" r:id="rId250"/>
    <p:sldId id="407" r:id="rId251"/>
    <p:sldId id="598" r:id="rId252"/>
    <p:sldId id="586" r:id="rId253"/>
    <p:sldId id="584" r:id="rId254"/>
    <p:sldId id="587" r:id="rId255"/>
    <p:sldId id="591" r:id="rId256"/>
    <p:sldId id="590" r:id="rId257"/>
    <p:sldId id="585" r:id="rId258"/>
    <p:sldId id="630" r:id="rId259"/>
    <p:sldId id="582" r:id="rId260"/>
    <p:sldId id="583" r:id="rId261"/>
    <p:sldId id="577" r:id="rId262"/>
    <p:sldId id="588" r:id="rId263"/>
    <p:sldId id="578" r:id="rId264"/>
    <p:sldId id="579" r:id="rId265"/>
    <p:sldId id="580" r:id="rId266"/>
    <p:sldId id="581" r:id="rId267"/>
    <p:sldId id="589" r:id="rId268"/>
    <p:sldId id="593" r:id="rId269"/>
    <p:sldId id="594" r:id="rId270"/>
    <p:sldId id="595" r:id="rId271"/>
    <p:sldId id="596" r:id="rId272"/>
    <p:sldId id="592" r:id="rId273"/>
    <p:sldId id="600" r:id="rId274"/>
    <p:sldId id="601" r:id="rId275"/>
    <p:sldId id="605" r:id="rId276"/>
    <p:sldId id="612" r:id="rId277"/>
    <p:sldId id="607" r:id="rId278"/>
    <p:sldId id="606" r:id="rId279"/>
    <p:sldId id="608" r:id="rId280"/>
    <p:sldId id="603" r:id="rId281"/>
    <p:sldId id="604" r:id="rId282"/>
    <p:sldId id="609" r:id="rId283"/>
    <p:sldId id="610" r:id="rId284"/>
    <p:sldId id="611" r:id="rId285"/>
    <p:sldId id="281" r:id="rId286"/>
    <p:sldId id="613" r:id="rId287"/>
    <p:sldId id="623" r:id="rId288"/>
    <p:sldId id="625" r:id="rId28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Garamond"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Garamond"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Garamond"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Garamond"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Garamond" charset="0"/>
        <a:ea typeface="ＭＳ Ｐゴシック" charset="0"/>
        <a:cs typeface="ＭＳ Ｐゴシック" charset="0"/>
      </a:defRPr>
    </a:lvl5pPr>
    <a:lvl6pPr marL="2286000" algn="l" defTabSz="457200" rtl="0" eaLnBrk="1" latinLnBrk="0" hangingPunct="1">
      <a:defRPr kern="1200">
        <a:solidFill>
          <a:schemeClr val="tx1"/>
        </a:solidFill>
        <a:latin typeface="Garamond" charset="0"/>
        <a:ea typeface="ＭＳ Ｐゴシック" charset="0"/>
        <a:cs typeface="ＭＳ Ｐゴシック" charset="0"/>
      </a:defRPr>
    </a:lvl6pPr>
    <a:lvl7pPr marL="2743200" algn="l" defTabSz="457200" rtl="0" eaLnBrk="1" latinLnBrk="0" hangingPunct="1">
      <a:defRPr kern="1200">
        <a:solidFill>
          <a:schemeClr val="tx1"/>
        </a:solidFill>
        <a:latin typeface="Garamond" charset="0"/>
        <a:ea typeface="ＭＳ Ｐゴシック" charset="0"/>
        <a:cs typeface="ＭＳ Ｐゴシック" charset="0"/>
      </a:defRPr>
    </a:lvl7pPr>
    <a:lvl8pPr marL="3200400" algn="l" defTabSz="457200" rtl="0" eaLnBrk="1" latinLnBrk="0" hangingPunct="1">
      <a:defRPr kern="1200">
        <a:solidFill>
          <a:schemeClr val="tx1"/>
        </a:solidFill>
        <a:latin typeface="Garamond" charset="0"/>
        <a:ea typeface="ＭＳ Ｐゴシック" charset="0"/>
        <a:cs typeface="ＭＳ Ｐゴシック" charset="0"/>
      </a:defRPr>
    </a:lvl8pPr>
    <a:lvl9pPr marL="3657600" algn="l" defTabSz="457200" rtl="0" eaLnBrk="1" latinLnBrk="0" hangingPunct="1">
      <a:defRPr kern="1200">
        <a:solidFill>
          <a:schemeClr val="tx1"/>
        </a:solidFill>
        <a:latin typeface="Garamon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51" userDrawn="1">
          <p15:clr>
            <a:srgbClr val="A4A3A4"/>
          </p15:clr>
        </p15:guide>
        <p15:guide id="2" pos="29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C83C"/>
    <a:srgbClr val="D25401"/>
    <a:srgbClr val="71252B"/>
    <a:srgbClr val="AD3840"/>
    <a:srgbClr val="AD4E56"/>
    <a:srgbClr val="AD2031"/>
    <a:srgbClr val="AD1549"/>
    <a:srgbClr val="DC9744"/>
    <a:srgbClr val="80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17" autoAdjust="0"/>
    <p:restoredTop sz="86322" autoAdjust="0"/>
  </p:normalViewPr>
  <p:slideViewPr>
    <p:cSldViewPr showGuides="1">
      <p:cViewPr varScale="1">
        <p:scale>
          <a:sx n="92" d="100"/>
          <a:sy n="92" d="100"/>
        </p:scale>
        <p:origin x="176" y="968"/>
      </p:cViewPr>
      <p:guideLst>
        <p:guide orient="horz" pos="2351"/>
        <p:guide pos="294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2472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notesMaster" Target="notesMasters/notesMaster1.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presProps" Target="presProps.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viewProps" Target="viewProps.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theme" Target="theme/theme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tableStyles" Target="tableStyle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EFE707-32D7-E24B-91D8-E672AA523424}" type="datetimeFigureOut">
              <a:rPr lang="en-US" smtClean="0"/>
              <a:t>4/15/24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2EA868-8A29-7149-91A2-81BA343E81CA}" type="slidenum">
              <a:rPr lang="en-US" smtClean="0"/>
              <a:t>‹#›</a:t>
            </a:fld>
            <a:endParaRPr lang="en-US"/>
          </a:p>
        </p:txBody>
      </p:sp>
    </p:spTree>
    <p:extLst>
      <p:ext uri="{BB962C8B-B14F-4D97-AF65-F5344CB8AC3E}">
        <p14:creationId xmlns:p14="http://schemas.microsoft.com/office/powerpoint/2010/main" val="24443166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tombstone reads, “Sacred</a:t>
            </a:r>
          </a:p>
        </p:txBody>
      </p:sp>
      <p:sp>
        <p:nvSpPr>
          <p:cNvPr id="4" name="Slide Number Placeholder 3"/>
          <p:cNvSpPr>
            <a:spLocks noGrp="1"/>
          </p:cNvSpPr>
          <p:nvPr>
            <p:ph type="sldNum" sz="quarter" idx="10"/>
          </p:nvPr>
        </p:nvSpPr>
        <p:spPr/>
        <p:txBody>
          <a:bodyPr/>
          <a:lstStyle/>
          <a:p>
            <a:fld id="{702EA868-8A29-7149-91A2-81BA343E81CA}" type="slidenum">
              <a:rPr lang="en-US" smtClean="0"/>
              <a:t>227</a:t>
            </a:fld>
            <a:endParaRPr lang="en-US"/>
          </a:p>
        </p:txBody>
      </p:sp>
    </p:spTree>
    <p:extLst>
      <p:ext uri="{BB962C8B-B14F-4D97-AF65-F5344CB8AC3E}">
        <p14:creationId xmlns:p14="http://schemas.microsoft.com/office/powerpoint/2010/main" val="938591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248</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53803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252</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90589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253</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59934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254</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08694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255</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09303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256</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17388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257</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pPr marL="0" algn="l" defTabSz="457200" rtl="0" eaLnBrk="1" latinLnBrk="0" hangingPunct="1"/>
            <a:endParaRPr lang="en-US"/>
          </a:p>
        </p:txBody>
      </p:sp>
    </p:spTree>
    <p:extLst>
      <p:ext uri="{BB962C8B-B14F-4D97-AF65-F5344CB8AC3E}">
        <p14:creationId xmlns:p14="http://schemas.microsoft.com/office/powerpoint/2010/main" val="2531047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258</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14727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259</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82574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260</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94710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tombstone reads, “Sacred</a:t>
            </a:r>
          </a:p>
        </p:txBody>
      </p:sp>
      <p:sp>
        <p:nvSpPr>
          <p:cNvPr id="4" name="Slide Number Placeholder 3"/>
          <p:cNvSpPr>
            <a:spLocks noGrp="1"/>
          </p:cNvSpPr>
          <p:nvPr>
            <p:ph type="sldNum" sz="quarter" idx="10"/>
          </p:nvPr>
        </p:nvSpPr>
        <p:spPr/>
        <p:txBody>
          <a:bodyPr/>
          <a:lstStyle/>
          <a:p>
            <a:fld id="{702EA868-8A29-7149-91A2-81BA343E81CA}" type="slidenum">
              <a:rPr lang="en-US" smtClean="0"/>
              <a:t>228</a:t>
            </a:fld>
            <a:endParaRPr lang="en-US"/>
          </a:p>
        </p:txBody>
      </p:sp>
    </p:spTree>
    <p:extLst>
      <p:ext uri="{BB962C8B-B14F-4D97-AF65-F5344CB8AC3E}">
        <p14:creationId xmlns:p14="http://schemas.microsoft.com/office/powerpoint/2010/main" val="938591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261</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0259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262</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89815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263</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02758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264</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13704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265</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19824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266</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17360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267</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15891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268</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86178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269</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09293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270</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85137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tombstone reads, “Sacred</a:t>
            </a:r>
          </a:p>
        </p:txBody>
      </p:sp>
      <p:sp>
        <p:nvSpPr>
          <p:cNvPr id="4" name="Slide Number Placeholder 3"/>
          <p:cNvSpPr>
            <a:spLocks noGrp="1"/>
          </p:cNvSpPr>
          <p:nvPr>
            <p:ph type="sldNum" sz="quarter" idx="10"/>
          </p:nvPr>
        </p:nvSpPr>
        <p:spPr/>
        <p:txBody>
          <a:bodyPr/>
          <a:lstStyle/>
          <a:p>
            <a:fld id="{702EA868-8A29-7149-91A2-81BA343E81CA}" type="slidenum">
              <a:rPr lang="en-US" smtClean="0"/>
              <a:t>229</a:t>
            </a:fld>
            <a:endParaRPr lang="en-US"/>
          </a:p>
        </p:txBody>
      </p:sp>
    </p:spTree>
    <p:extLst>
      <p:ext uri="{BB962C8B-B14F-4D97-AF65-F5344CB8AC3E}">
        <p14:creationId xmlns:p14="http://schemas.microsoft.com/office/powerpoint/2010/main" val="938591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271</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61268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272</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89724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274</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51526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275</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3881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276</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12025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277</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07065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278</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49088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282</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860077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E841B-2F85-DD46-96D6-388F1A98D2EB}" type="slidenum">
              <a:rPr lang="en-US"/>
              <a:pPr/>
              <a:t>283</a:t>
            </a:fld>
            <a:endParaRPr lang="en-US"/>
          </a:p>
        </p:txBody>
      </p:sp>
      <p:sp>
        <p:nvSpPr>
          <p:cNvPr id="157698" name="Rectangle 2"/>
          <p:cNvSpPr>
            <a:spLocks noGrp="1" noRot="1" noChangeAspect="1" noChangeArrowheads="1" noTextEdit="1"/>
          </p:cNvSpPr>
          <p:nvPr>
            <p:ph type="sldImg"/>
          </p:nvPr>
        </p:nvSpPr>
        <p:spPr>
          <a:xfrm>
            <a:off x="381000" y="685800"/>
            <a:ext cx="6096000" cy="3429000"/>
          </a:xfrm>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17471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287</a:t>
            </a:fld>
            <a:endParaRPr lang="en-US" sz="1200">
              <a:solidFill>
                <a:srgbClr val="000000"/>
              </a:solidFill>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tombstone reads, “Sacred</a:t>
            </a:r>
          </a:p>
        </p:txBody>
      </p:sp>
      <p:sp>
        <p:nvSpPr>
          <p:cNvPr id="4" name="Slide Number Placeholder 3"/>
          <p:cNvSpPr>
            <a:spLocks noGrp="1"/>
          </p:cNvSpPr>
          <p:nvPr>
            <p:ph type="sldNum" sz="quarter" idx="10"/>
          </p:nvPr>
        </p:nvSpPr>
        <p:spPr/>
        <p:txBody>
          <a:bodyPr/>
          <a:lstStyle/>
          <a:p>
            <a:fld id="{702EA868-8A29-7149-91A2-81BA343E81CA}" type="slidenum">
              <a:rPr lang="en-US" smtClean="0"/>
              <a:t>230</a:t>
            </a:fld>
            <a:endParaRPr lang="en-US"/>
          </a:p>
        </p:txBody>
      </p:sp>
    </p:spTree>
    <p:extLst>
      <p:ext uri="{BB962C8B-B14F-4D97-AF65-F5344CB8AC3E}">
        <p14:creationId xmlns:p14="http://schemas.microsoft.com/office/powerpoint/2010/main" val="93859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tombstone reads, “Sacred</a:t>
            </a:r>
          </a:p>
        </p:txBody>
      </p:sp>
      <p:sp>
        <p:nvSpPr>
          <p:cNvPr id="4" name="Slide Number Placeholder 3"/>
          <p:cNvSpPr>
            <a:spLocks noGrp="1"/>
          </p:cNvSpPr>
          <p:nvPr>
            <p:ph type="sldNum" sz="quarter" idx="10"/>
          </p:nvPr>
        </p:nvSpPr>
        <p:spPr/>
        <p:txBody>
          <a:bodyPr/>
          <a:lstStyle/>
          <a:p>
            <a:fld id="{702EA868-8A29-7149-91A2-81BA343E81CA}" type="slidenum">
              <a:rPr lang="en-US" smtClean="0"/>
              <a:t>231</a:t>
            </a:fld>
            <a:endParaRPr lang="en-US"/>
          </a:p>
        </p:txBody>
      </p:sp>
    </p:spTree>
    <p:extLst>
      <p:ext uri="{BB962C8B-B14F-4D97-AF65-F5344CB8AC3E}">
        <p14:creationId xmlns:p14="http://schemas.microsoft.com/office/powerpoint/2010/main" val="938591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tombstone reads, “Sacred</a:t>
            </a:r>
          </a:p>
        </p:txBody>
      </p:sp>
      <p:sp>
        <p:nvSpPr>
          <p:cNvPr id="4" name="Slide Number Placeholder 3"/>
          <p:cNvSpPr>
            <a:spLocks noGrp="1"/>
          </p:cNvSpPr>
          <p:nvPr>
            <p:ph type="sldNum" sz="quarter" idx="10"/>
          </p:nvPr>
        </p:nvSpPr>
        <p:spPr/>
        <p:txBody>
          <a:bodyPr/>
          <a:lstStyle/>
          <a:p>
            <a:fld id="{702EA868-8A29-7149-91A2-81BA343E81CA}" type="slidenum">
              <a:rPr lang="en-US" smtClean="0"/>
              <a:t>232</a:t>
            </a:fld>
            <a:endParaRPr lang="en-US"/>
          </a:p>
        </p:txBody>
      </p:sp>
    </p:spTree>
    <p:extLst>
      <p:ext uri="{BB962C8B-B14F-4D97-AF65-F5344CB8AC3E}">
        <p14:creationId xmlns:p14="http://schemas.microsoft.com/office/powerpoint/2010/main" val="938591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tombstone reads, “Sacred</a:t>
            </a:r>
          </a:p>
        </p:txBody>
      </p:sp>
      <p:sp>
        <p:nvSpPr>
          <p:cNvPr id="4" name="Slide Number Placeholder 3"/>
          <p:cNvSpPr>
            <a:spLocks noGrp="1"/>
          </p:cNvSpPr>
          <p:nvPr>
            <p:ph type="sldNum" sz="quarter" idx="10"/>
          </p:nvPr>
        </p:nvSpPr>
        <p:spPr/>
        <p:txBody>
          <a:bodyPr/>
          <a:lstStyle/>
          <a:p>
            <a:fld id="{702EA868-8A29-7149-91A2-81BA343E81CA}" type="slidenum">
              <a:rPr lang="en-US" smtClean="0"/>
              <a:t>233</a:t>
            </a:fld>
            <a:endParaRPr lang="en-US"/>
          </a:p>
        </p:txBody>
      </p:sp>
    </p:spTree>
    <p:extLst>
      <p:ext uri="{BB962C8B-B14F-4D97-AF65-F5344CB8AC3E}">
        <p14:creationId xmlns:p14="http://schemas.microsoft.com/office/powerpoint/2010/main" val="938591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tombstone reads, </a:t>
            </a:r>
            <a:r>
              <a:rPr lang="en-US"/>
              <a:t>“Sacred</a:t>
            </a:r>
            <a:endParaRPr lang="en-US" dirty="0"/>
          </a:p>
        </p:txBody>
      </p:sp>
      <p:sp>
        <p:nvSpPr>
          <p:cNvPr id="4" name="Slide Number Placeholder 3"/>
          <p:cNvSpPr>
            <a:spLocks noGrp="1"/>
          </p:cNvSpPr>
          <p:nvPr>
            <p:ph type="sldNum" sz="quarter" idx="10"/>
          </p:nvPr>
        </p:nvSpPr>
        <p:spPr/>
        <p:txBody>
          <a:bodyPr/>
          <a:lstStyle/>
          <a:p>
            <a:fld id="{702EA868-8A29-7149-91A2-81BA343E81CA}" type="slidenum">
              <a:rPr lang="en-US" smtClean="0"/>
              <a:t>234</a:t>
            </a:fld>
            <a:endParaRPr lang="en-US"/>
          </a:p>
        </p:txBody>
      </p:sp>
    </p:spTree>
    <p:extLst>
      <p:ext uri="{BB962C8B-B14F-4D97-AF65-F5344CB8AC3E}">
        <p14:creationId xmlns:p14="http://schemas.microsoft.com/office/powerpoint/2010/main" val="938591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2EA868-8A29-7149-91A2-81BA343E81CA}" type="slidenum">
              <a:rPr lang="en-US" smtClean="0"/>
              <a:t>247</a:t>
            </a:fld>
            <a:endParaRPr lang="en-US"/>
          </a:p>
        </p:txBody>
      </p:sp>
    </p:spTree>
    <p:extLst>
      <p:ext uri="{BB962C8B-B14F-4D97-AF65-F5344CB8AC3E}">
        <p14:creationId xmlns:p14="http://schemas.microsoft.com/office/powerpoint/2010/main" val="228190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12187767"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9883" name="Rectangle 11"/>
          <p:cNvSpPr>
            <a:spLocks noGrp="1" noChangeArrowheads="1"/>
          </p:cNvSpPr>
          <p:nvPr>
            <p:ph type="ctrTitle" sz="quarter"/>
          </p:nvPr>
        </p:nvSpPr>
        <p:spPr>
          <a:xfrm>
            <a:off x="914400" y="1736726"/>
            <a:ext cx="10363200" cy="1920875"/>
          </a:xfrm>
        </p:spPr>
        <p:txBody>
          <a:bodyPr/>
          <a:lstStyle>
            <a:lvl1pPr>
              <a:defRPr sz="6000"/>
            </a:lvl1pPr>
          </a:lstStyle>
          <a:p>
            <a:pPr lvl="0"/>
            <a:r>
              <a:rPr lang="en-US" noProof="0"/>
              <a:t>Click to edit Master title style</a:t>
            </a:r>
          </a:p>
        </p:txBody>
      </p:sp>
      <p:sp>
        <p:nvSpPr>
          <p:cNvPr id="79884" name="Rectangle 12"/>
          <p:cNvSpPr>
            <a:spLocks noGrp="1" noChangeArrowheads="1"/>
          </p:cNvSpPr>
          <p:nvPr>
            <p:ph type="subTitle" sz="quarter" idx="1"/>
          </p:nvPr>
        </p:nvSpPr>
        <p:spPr>
          <a:xfrm>
            <a:off x="1828800" y="3886200"/>
            <a:ext cx="85344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609600" y="6248400"/>
            <a:ext cx="28448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4165600" y="6251575"/>
            <a:ext cx="38608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8737600" y="6254750"/>
            <a:ext cx="2844800" cy="476250"/>
          </a:xfrm>
        </p:spPr>
        <p:txBody>
          <a:bodyPr/>
          <a:lstStyle>
            <a:lvl1pPr>
              <a:defRPr/>
            </a:lvl1pPr>
          </a:lstStyle>
          <a:p>
            <a:pPr>
              <a:defRPr/>
            </a:pPr>
            <a:fld id="{C365760C-D1D7-5F4C-833A-F4D0C7EC66BF}" type="slidenum">
              <a:rPr lang="en-US"/>
              <a:pPr>
                <a:defRPr/>
              </a:pPr>
              <a:t>‹#›</a:t>
            </a:fld>
            <a:endParaRPr lang="en-US"/>
          </a:p>
        </p:txBody>
      </p:sp>
    </p:spTree>
    <p:extLst>
      <p:ext uri="{BB962C8B-B14F-4D97-AF65-F5344CB8AC3E}">
        <p14:creationId xmlns:p14="http://schemas.microsoft.com/office/powerpoint/2010/main" val="2310432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B8B27AD-0E92-9946-B065-392F0FCA68D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60114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83247F4-AC71-DA4B-AD90-DD4CAA6274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48794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40670609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lvl1pPr>
            <a:lvl2pPr marL="609585" indent="0">
              <a:buNone/>
              <a:defRPr sz="2400"/>
            </a:lvl2pPr>
            <a:lvl3pPr marL="1219170" indent="0">
              <a:buNone/>
              <a:defRPr sz="2100"/>
            </a:lvl3pPr>
            <a:lvl4pPr marL="1828754" indent="0">
              <a:buNone/>
              <a:defRPr sz="1900"/>
            </a:lvl4pPr>
            <a:lvl5pPr marL="2438339" indent="0">
              <a:buNone/>
              <a:defRPr sz="1900"/>
            </a:lvl5pPr>
            <a:lvl6pPr marL="3047924" indent="0">
              <a:buNone/>
              <a:defRPr sz="1900"/>
            </a:lvl6pPr>
            <a:lvl7pPr marL="3657509" indent="0">
              <a:buNone/>
              <a:defRPr sz="1900"/>
            </a:lvl7pPr>
            <a:lvl8pPr marL="4267093" indent="0">
              <a:buNone/>
              <a:defRPr sz="1900"/>
            </a:lvl8pPr>
            <a:lvl9pPr marL="4876678" indent="0">
              <a:buNone/>
              <a:defRPr sz="19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4232632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49682074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9796397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63191033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5684134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6972965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12260127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2E41E96-58DA-2944-B065-215D19852E9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34736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95305436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2125998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16107862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AE48D1E-BE86-4847-967E-87465FE0AC9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16246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D25F99D-42FA-2F42-934D-43CC0838676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125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01C0EBB7-E747-2848-B4B9-9FB0AAADA62D}"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948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56EC63B-63EB-0E42-84EA-39AD894015B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75901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81C91AA-56E0-0C4B-AFA2-3A639FC20EDC}"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34931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FDD072B-346E-1044-ABFB-B2F0EF8F5C2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73818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304C68E-CB7C-CC47-9CFD-678280E759B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59622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dt" sz="half" idx="2"/>
          </p:nvPr>
        </p:nvSpPr>
        <p:spPr bwMode="auto">
          <a:xfrm>
            <a:off x="609600" y="625157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78851" name="Rectangle 3"/>
          <p:cNvSpPr>
            <a:spLocks noGrp="1" noChangeArrowheads="1"/>
          </p:cNvSpPr>
          <p:nvPr>
            <p:ph type="sldNum" sz="quarter" idx="4"/>
          </p:nvPr>
        </p:nvSpPr>
        <p:spPr bwMode="auto">
          <a:xfrm>
            <a:off x="8737600" y="6248400"/>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0DF9B361-A3A5-0F44-8F77-983F32339C43}" type="slidenum">
              <a:rPr lang="en-US"/>
              <a:pPr>
                <a:defRPr/>
              </a:pPr>
              <a:t>‹#›</a:t>
            </a:fld>
            <a:endParaRPr lang="en-US"/>
          </a:p>
        </p:txBody>
      </p:sp>
      <p:grpSp>
        <p:nvGrpSpPr>
          <p:cNvPr id="1028" name="Group 4"/>
          <p:cNvGrpSpPr>
            <a:grpSpLocks/>
          </p:cNvGrpSpPr>
          <p:nvPr/>
        </p:nvGrpSpPr>
        <p:grpSpPr bwMode="auto">
          <a:xfrm>
            <a:off x="1" y="1"/>
            <a:ext cx="12187767"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7885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885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885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885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sp>
          <p:nvSpPr>
            <p:cNvPr id="7885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8861" name="Rectangle 13"/>
          <p:cNvSpPr>
            <a:spLocks noGrp="1" noRot="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62" name="Rectangle 14"/>
          <p:cNvSpPr>
            <a:spLocks noGrp="1" noChangeArrowheads="1"/>
          </p:cNvSpPr>
          <p:nvPr>
            <p:ph type="ftr" sz="quarter" idx="3"/>
          </p:nvPr>
        </p:nvSpPr>
        <p:spPr bwMode="auto">
          <a:xfrm>
            <a:off x="4165600" y="6248400"/>
            <a:ext cx="3860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endParaRPr lang="en-US"/>
          </a:p>
        </p:txBody>
      </p:sp>
      <p:sp>
        <p:nvSpPr>
          <p:cNvPr id="78863" name="Rectangle 15"/>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48"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eaLnBrk="1" hangingPunct="1">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eaLnBrk="1" hangingPunct="1">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eaLnBrk="1" hangingPunct="1">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eaLnBrk="1" hangingPunct="1">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eaLnBrk="1" hangingPunct="1"/>
              <a:endParaRPr lang="en-US" sz="32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eaLnBrk="1" hangingPunct="1"/>
              <a:endParaRPr lang="en-US" sz="32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eaLnBrk="1" hangingPunct="1"/>
              <a:endParaRPr lang="en-US" sz="32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121917" tIns="60958" rIns="121917" bIns="6095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121917" tIns="60958" rIns="121917" bIns="60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121917" tIns="60958" rIns="121917" bIns="60958" numCol="1" anchor="t" anchorCtr="0" compatLnSpc="1">
            <a:prstTxWarp prst="textNoShape">
              <a:avLst/>
            </a:prstTxWarp>
          </a:bodyPr>
          <a:lstStyle>
            <a:lvl1pPr>
              <a:defRPr sz="1300">
                <a:solidFill>
                  <a:srgbClr val="FFFFFF"/>
                </a:solidFill>
                <a:effectLst>
                  <a:outerShdw blurRad="38100" dist="38100" dir="2700000" algn="tl">
                    <a:srgbClr val="000000"/>
                  </a:outerShdw>
                </a:effectLst>
                <a:latin typeface="Arial" pitchFamily="-112" charset="0"/>
                <a:ea typeface="+mn-ea"/>
                <a:cs typeface="+mn-cs"/>
              </a:defRPr>
            </a:lvl1pPr>
          </a:lstStyle>
          <a:p>
            <a:pPr defTabSz="1219170" eaLnBrk="1" hangingPunct="1">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121917" tIns="60958" rIns="121917" bIns="60958" numCol="1" anchor="t" anchorCtr="0" compatLnSpc="1">
            <a:prstTxWarp prst="textNoShape">
              <a:avLst/>
            </a:prstTxWarp>
          </a:bodyPr>
          <a:lstStyle>
            <a:lvl1pPr algn="ctr">
              <a:defRPr sz="1300">
                <a:solidFill>
                  <a:srgbClr val="FFFFFF"/>
                </a:solidFill>
                <a:effectLst>
                  <a:outerShdw blurRad="38100" dist="38100" dir="2700000" algn="tl">
                    <a:srgbClr val="000000"/>
                  </a:outerShdw>
                </a:effectLst>
                <a:latin typeface="Arial" pitchFamily="-112" charset="0"/>
                <a:ea typeface="+mn-ea"/>
                <a:cs typeface="+mn-cs"/>
              </a:defRPr>
            </a:lvl1pPr>
          </a:lstStyle>
          <a:p>
            <a:pPr defTabSz="1219170" eaLnBrk="1" hangingPunct="1">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121917" tIns="60958" rIns="121917" bIns="60958" numCol="1" anchor="t" anchorCtr="0" compatLnSpc="1">
            <a:prstTxWarp prst="textNoShape">
              <a:avLst/>
            </a:prstTxWarp>
          </a:bodyPr>
          <a:lstStyle>
            <a:lvl1pPr algn="r">
              <a:defRPr sz="13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eaLnBrk="1" hangingPunct="1">
              <a:defRPr/>
            </a:pPr>
            <a:fld id="{61F442D0-A11F-2640-8129-5D1BEF7A3C1E}" type="slidenum">
              <a:rPr lang="en-US" smtClean="0"/>
              <a:pPr defTabSz="1219170" eaLnBrk="1" hangingPunct="1">
                <a:defRPr/>
              </a:pPr>
              <a:t>‹#›</a:t>
            </a:fld>
            <a:endParaRPr lang="en-US"/>
          </a:p>
        </p:txBody>
      </p:sp>
    </p:spTree>
    <p:extLst>
      <p:ext uri="{BB962C8B-B14F-4D97-AF65-F5344CB8AC3E}">
        <p14:creationId xmlns:p14="http://schemas.microsoft.com/office/powerpoint/2010/main" val="1856428163"/>
      </p:ext>
    </p:extLst>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59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900">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900">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900">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900">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3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00">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700">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700">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700">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700">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700">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7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7.xml"/><Relationship Id="rId5" Type="http://schemas.openxmlformats.org/officeDocument/2006/relationships/image" Target="../media/image114.jpg"/><Relationship Id="rId4" Type="http://schemas.openxmlformats.org/officeDocument/2006/relationships/image" Target="../media/image113.jpg"/></Relationships>
</file>

<file path=ppt/slides/_rels/slide165.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33.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 Id="rId5" Type="http://schemas.openxmlformats.org/officeDocument/2006/relationships/image" Target="../media/image170.gif"/><Relationship Id="rId4" Type="http://schemas.openxmlformats.org/officeDocument/2006/relationships/image" Target="../media/image169.jpeg"/></Relationships>
</file>

<file path=ppt/slides/_rels/slide225.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228.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2.jpeg"/></Relationships>
</file>

<file path=ppt/slides/_rels/slide235.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236.xml.rels><?xml version="1.0" encoding="UTF-8" standalone="yes"?>
<Relationships xmlns="http://schemas.openxmlformats.org/package/2006/relationships"><Relationship Id="rId2" Type="http://schemas.openxmlformats.org/officeDocument/2006/relationships/image" Target="../media/image184.gif"/><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195.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19.png"/></Relationships>
</file>

<file path=ppt/slides/_rels/slide27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20.png"/></Relationships>
</file>

<file path=ppt/slides/_rels/slide278.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20.png"/></Relationships>
</file>

<file path=ppt/slides/_rels/slide279.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image" Target="../media/image225.gif"/><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227.png"/></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descr="DamascusSyriaChurc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7996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600200" y="381000"/>
            <a:ext cx="8686800" cy="830997"/>
          </a:xfrm>
          <a:prstGeom prst="rect">
            <a:avLst/>
          </a:prstGeom>
          <a:solidFill>
            <a:schemeClr val="bg2"/>
          </a:solidFill>
          <a:ln>
            <a:noFill/>
          </a:ln>
        </p:spPr>
        <p:txBody>
          <a:bodyPr wrap="square">
            <a:spAutoFit/>
          </a:bodyPr>
          <a:lstStyle/>
          <a:p>
            <a:pPr algn="ctr" fontAlgn="auto">
              <a:spcBef>
                <a:spcPts val="0"/>
              </a:spcBef>
              <a:spcAft>
                <a:spcPts val="0"/>
              </a:spcAft>
              <a:defRPr/>
            </a:pPr>
            <a:r>
              <a:rPr lang="en-US" sz="4800" b="1" dirty="0">
                <a:ln w="25400">
                  <a:solidFill>
                    <a:srgbClr val="000000"/>
                  </a:solidFill>
                </a:ln>
                <a:effectLst>
                  <a:outerShdw blurRad="50800" dist="50800" dir="2700000" algn="tl" rotWithShape="0">
                    <a:srgbClr val="000000">
                      <a:alpha val="43000"/>
                    </a:srgbClr>
                  </a:outerShdw>
                </a:effectLst>
                <a:latin typeface="Futura XBlk BT Extra Black"/>
              </a:rPr>
              <a:t>ASIAN CHURCH HISTORY</a:t>
            </a:r>
          </a:p>
        </p:txBody>
      </p:sp>
      <p:sp>
        <p:nvSpPr>
          <p:cNvPr id="13315" name="Text Box 7"/>
          <p:cNvSpPr txBox="1">
            <a:spLocks noChangeArrowheads="1"/>
          </p:cNvSpPr>
          <p:nvPr/>
        </p:nvSpPr>
        <p:spPr bwMode="auto">
          <a:xfrm>
            <a:off x="12954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Chapel of St. Ananias, Damascus, Syria</a:t>
            </a:r>
          </a:p>
        </p:txBody>
      </p:sp>
      <p:sp>
        <p:nvSpPr>
          <p:cNvPr id="6" name="Text Box 7"/>
          <p:cNvSpPr txBox="1">
            <a:spLocks noChangeArrowheads="1"/>
          </p:cNvSpPr>
          <p:nvPr/>
        </p:nvSpPr>
        <p:spPr bwMode="auto">
          <a:xfrm>
            <a:off x="0" y="6564312"/>
            <a:ext cx="12192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800" b="1" dirty="0">
                <a:latin typeface="Arial"/>
                <a:cs typeface="Arial"/>
              </a:rPr>
              <a:t>Steve Nicholes, Word of Life Bible Institute, Jeju Island, Korea • Available at BibleStudyDownloads.org</a:t>
            </a:r>
          </a:p>
        </p:txBody>
      </p:sp>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ag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6413"/>
          </a:xfrm>
          <a:prstGeom prst="rect">
            <a:avLst/>
          </a:prstGeom>
        </p:spPr>
      </p:pic>
      <p:sp>
        <p:nvSpPr>
          <p:cNvPr id="5" name="Rectangle 4"/>
          <p:cNvSpPr/>
          <p:nvPr/>
        </p:nvSpPr>
        <p:spPr>
          <a:xfrm>
            <a:off x="2743200" y="381000"/>
            <a:ext cx="6781800" cy="646331"/>
          </a:xfrm>
          <a:prstGeom prst="rect">
            <a:avLst/>
          </a:prstGeom>
          <a:solidFill>
            <a:srgbClr val="000514"/>
          </a:solidFill>
          <a:ln>
            <a:noFill/>
          </a:ln>
        </p:spPr>
        <p:txBody>
          <a:bodyPr wrap="square">
            <a:spAutoFit/>
          </a:bodyPr>
          <a:lstStyle/>
          <a:p>
            <a:pPr algn="ctr" fontAlgn="auto">
              <a:spcBef>
                <a:spcPts val="0"/>
              </a:spcBef>
              <a:spcAft>
                <a:spcPts val="0"/>
              </a:spcAft>
            </a:pPr>
            <a:r>
              <a:rPr lang="en-US" sz="3600" b="1" dirty="0">
                <a:ln w="25400">
                  <a:solidFill>
                    <a:srgbClr val="000000"/>
                  </a:solidFill>
                </a:ln>
                <a:effectLst>
                  <a:outerShdw blurRad="50800" dist="50800" dir="2700000" algn="tl" rotWithShape="0">
                    <a:srgbClr val="000000">
                      <a:alpha val="43000"/>
                    </a:srgbClr>
                  </a:outerShdw>
                </a:effectLst>
                <a:latin typeface="Arial"/>
                <a:cs typeface="Arial"/>
              </a:rPr>
              <a:t>THE MAGI</a:t>
            </a:r>
          </a:p>
        </p:txBody>
      </p:sp>
      <p:sp>
        <p:nvSpPr>
          <p:cNvPr id="1331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James </a:t>
            </a:r>
            <a:r>
              <a:rPr lang="en-US" sz="1800" i="1" dirty="0" err="1">
                <a:latin typeface="Arial Black" charset="0"/>
                <a:cs typeface="Arial Black" charset="0"/>
              </a:rPr>
              <a:t>Tissot</a:t>
            </a:r>
            <a:r>
              <a:rPr lang="en-US" sz="1800" i="1" dirty="0">
                <a:latin typeface="Arial Black" charset="0"/>
                <a:cs typeface="Arial Black" charset="0"/>
              </a:rPr>
              <a:t> – Journey of the Magi</a:t>
            </a:r>
            <a:r>
              <a:rPr lang="en-US" sz="1800" dirty="0">
                <a:latin typeface="Arial Black" charset="0"/>
                <a:cs typeface="Arial Black" charset="0"/>
              </a:rPr>
              <a:t> (1894) </a:t>
            </a:r>
            <a:endParaRPr lang="en-US" sz="1800" i="1" dirty="0">
              <a:latin typeface="Arial Black" charset="0"/>
              <a:cs typeface="Arial Black" charset="0"/>
            </a:endParaRPr>
          </a:p>
        </p:txBody>
      </p:sp>
      <p:sp>
        <p:nvSpPr>
          <p:cNvPr id="6" name="Text Box 7"/>
          <p:cNvSpPr txBox="1">
            <a:spLocks noChangeArrowheads="1"/>
          </p:cNvSpPr>
          <p:nvPr/>
        </p:nvSpPr>
        <p:spPr bwMode="auto">
          <a:xfrm>
            <a:off x="1828800" y="1524001"/>
            <a:ext cx="8382000" cy="3046988"/>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600" b="1">
                <a:ln w="25400">
                  <a:solidFill>
                    <a:srgbClr val="000000"/>
                  </a:solidFill>
                </a:ln>
                <a:effectLst>
                  <a:outerShdw blurRad="50800" dist="50800" dir="2700000" algn="tl" rotWithShape="0">
                    <a:srgbClr val="000000">
                      <a:alpha val="43000"/>
                    </a:srgbClr>
                  </a:outerShdw>
                </a:effectLst>
                <a:latin typeface="Arial"/>
                <a:cs typeface="Arial"/>
              </a:defRPr>
            </a:lvl1pPr>
          </a:lstStyle>
          <a:p>
            <a:r>
              <a:rPr lang="en-US" sz="3200" dirty="0"/>
              <a:t>The tradition from the Assyrians is the 12 magi (listed by name and with the name of their fathers) came from the modern city of Edessa to Bethlehem to see Jesus. When they returned to Syria they brought the story of Jesus with them. </a:t>
            </a:r>
          </a:p>
        </p:txBody>
      </p:sp>
    </p:spTree>
    <p:extLst>
      <p:ext uri="{BB962C8B-B14F-4D97-AF65-F5344CB8AC3E}">
        <p14:creationId xmlns:p14="http://schemas.microsoft.com/office/powerpoint/2010/main" val="1825520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descr="Antioch-Edessa-Arbela-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8850" y="0"/>
            <a:ext cx="10242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noFill/>
          <a:ln>
            <a:noFill/>
          </a:ln>
        </p:spPr>
        <p:txBody>
          <a:bodyPr>
            <a:spAutoFit/>
          </a:bodyPr>
          <a:lstStyle/>
          <a:p>
            <a:pPr algn="ctr" fontAlgn="auto">
              <a:spcBef>
                <a:spcPts val="0"/>
              </a:spcBef>
              <a:spcAft>
                <a:spcPts val="0"/>
              </a:spcAft>
              <a:defRPr/>
            </a:pPr>
            <a:r>
              <a:rPr lang="en-US" sz="3200" dirty="0">
                <a:ln w="25400">
                  <a:solidFill>
                    <a:srgbClr val="000000"/>
                  </a:solidFill>
                </a:ln>
                <a:effectLst>
                  <a:outerShdw blurRad="50800" dist="50800" dir="2700000" algn="tl" rotWithShape="0">
                    <a:srgbClr val="000000">
                      <a:alpha val="43000"/>
                    </a:srgbClr>
                  </a:outerShdw>
                </a:effectLst>
                <a:latin typeface="Futura XBlk BT Extra Black"/>
              </a:rPr>
              <a:t>ASIAN CHURCH HISTORY</a:t>
            </a:r>
          </a:p>
        </p:txBody>
      </p:sp>
      <p:cxnSp>
        <p:nvCxnSpPr>
          <p:cNvPr id="6" name="Straight Arrow Connector 5"/>
          <p:cNvCxnSpPr/>
          <p:nvPr/>
        </p:nvCxnSpPr>
        <p:spPr bwMode="auto">
          <a:xfrm>
            <a:off x="4159250" y="2057400"/>
            <a:ext cx="152400" cy="838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a:off x="3930650" y="2133600"/>
            <a:ext cx="304800" cy="9144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a:off x="4235450" y="2057400"/>
            <a:ext cx="838200" cy="762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Curved Connector 12"/>
          <p:cNvCxnSpPr/>
          <p:nvPr/>
        </p:nvCxnSpPr>
        <p:spPr bwMode="auto">
          <a:xfrm>
            <a:off x="4235450" y="2209800"/>
            <a:ext cx="1371600" cy="9906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a:off x="5911850" y="2514600"/>
            <a:ext cx="914400" cy="914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 name="Curved Connector 22"/>
          <p:cNvCxnSpPr/>
          <p:nvPr/>
        </p:nvCxnSpPr>
        <p:spPr bwMode="auto">
          <a:xfrm>
            <a:off x="5683250" y="3200400"/>
            <a:ext cx="1981200" cy="3810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7" name="Straight Arrow Connector 26"/>
          <p:cNvCxnSpPr/>
          <p:nvPr/>
        </p:nvCxnSpPr>
        <p:spPr bwMode="auto">
          <a:xfrm>
            <a:off x="5226050" y="2133600"/>
            <a:ext cx="1371600" cy="2286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1994" name="Freeform 45"/>
          <p:cNvSpPr>
            <a:spLocks/>
          </p:cNvSpPr>
          <p:nvPr/>
        </p:nvSpPr>
        <p:spPr bwMode="auto">
          <a:xfrm>
            <a:off x="2406650" y="2995614"/>
            <a:ext cx="6400800" cy="2947987"/>
          </a:xfrm>
          <a:custGeom>
            <a:avLst/>
            <a:gdLst>
              <a:gd name="T0" fmla="*/ 0 w 5756631"/>
              <a:gd name="T1" fmla="*/ 0 h 2913011"/>
              <a:gd name="T2" fmla="*/ 85337 w 5756631"/>
              <a:gd name="T3" fmla="*/ 311039 h 2913011"/>
              <a:gd name="T4" fmla="*/ 136538 w 5756631"/>
              <a:gd name="T5" fmla="*/ 367591 h 2913011"/>
              <a:gd name="T6" fmla="*/ 170673 w 5756631"/>
              <a:gd name="T7" fmla="*/ 438283 h 2913011"/>
              <a:gd name="T8" fmla="*/ 204808 w 5756631"/>
              <a:gd name="T9" fmla="*/ 494835 h 2913011"/>
              <a:gd name="T10" fmla="*/ 221875 w 5756631"/>
              <a:gd name="T11" fmla="*/ 551388 h 2913011"/>
              <a:gd name="T12" fmla="*/ 273076 w 5756631"/>
              <a:gd name="T13" fmla="*/ 607941 h 2913011"/>
              <a:gd name="T14" fmla="*/ 290144 w 5756631"/>
              <a:gd name="T15" fmla="*/ 650355 h 2913011"/>
              <a:gd name="T16" fmla="*/ 358413 w 5756631"/>
              <a:gd name="T17" fmla="*/ 721046 h 2913011"/>
              <a:gd name="T18" fmla="*/ 392548 w 5756631"/>
              <a:gd name="T19" fmla="*/ 763460 h 2913011"/>
              <a:gd name="T20" fmla="*/ 477885 w 5756631"/>
              <a:gd name="T21" fmla="*/ 862426 h 2913011"/>
              <a:gd name="T22" fmla="*/ 494951 w 5756631"/>
              <a:gd name="T23" fmla="*/ 904840 h 2913011"/>
              <a:gd name="T24" fmla="*/ 563220 w 5756631"/>
              <a:gd name="T25" fmla="*/ 1032084 h 2913011"/>
              <a:gd name="T26" fmla="*/ 580287 w 5756631"/>
              <a:gd name="T27" fmla="*/ 1088637 h 2913011"/>
              <a:gd name="T28" fmla="*/ 614423 w 5756631"/>
              <a:gd name="T29" fmla="*/ 1145190 h 2913011"/>
              <a:gd name="T30" fmla="*/ 716825 w 5756631"/>
              <a:gd name="T31" fmla="*/ 1343123 h 2913011"/>
              <a:gd name="T32" fmla="*/ 750961 w 5756631"/>
              <a:gd name="T33" fmla="*/ 1385538 h 2913011"/>
              <a:gd name="T34" fmla="*/ 785094 w 5756631"/>
              <a:gd name="T35" fmla="*/ 1470367 h 2913011"/>
              <a:gd name="T36" fmla="*/ 853365 w 5756631"/>
              <a:gd name="T37" fmla="*/ 1569334 h 2913011"/>
              <a:gd name="T38" fmla="*/ 870431 w 5756631"/>
              <a:gd name="T39" fmla="*/ 1611748 h 2913011"/>
              <a:gd name="T40" fmla="*/ 921633 w 5756631"/>
              <a:gd name="T41" fmla="*/ 1654163 h 2913011"/>
              <a:gd name="T42" fmla="*/ 972835 w 5756631"/>
              <a:gd name="T43" fmla="*/ 1710715 h 2913011"/>
              <a:gd name="T44" fmla="*/ 1058171 w 5756631"/>
              <a:gd name="T45" fmla="*/ 1823820 h 2913011"/>
              <a:gd name="T46" fmla="*/ 1143508 w 5756631"/>
              <a:gd name="T47" fmla="*/ 1894511 h 2913011"/>
              <a:gd name="T48" fmla="*/ 1228843 w 5756631"/>
              <a:gd name="T49" fmla="*/ 1965201 h 2913011"/>
              <a:gd name="T50" fmla="*/ 1331247 w 5756631"/>
              <a:gd name="T51" fmla="*/ 2050030 h 2913011"/>
              <a:gd name="T52" fmla="*/ 1416584 w 5756631"/>
              <a:gd name="T53" fmla="*/ 2106583 h 2913011"/>
              <a:gd name="T54" fmla="*/ 1433651 w 5756631"/>
              <a:gd name="T55" fmla="*/ 2148997 h 2913011"/>
              <a:gd name="T56" fmla="*/ 1450718 w 5756631"/>
              <a:gd name="T57" fmla="*/ 2290378 h 2913011"/>
              <a:gd name="T58" fmla="*/ 1484853 w 5756631"/>
              <a:gd name="T59" fmla="*/ 2389346 h 2913011"/>
              <a:gd name="T60" fmla="*/ 1518988 w 5756631"/>
              <a:gd name="T61" fmla="*/ 2445899 h 2913011"/>
              <a:gd name="T62" fmla="*/ 1536055 w 5756631"/>
              <a:gd name="T63" fmla="*/ 2488313 h 2913011"/>
              <a:gd name="T64" fmla="*/ 1604323 w 5756631"/>
              <a:gd name="T65" fmla="*/ 2573142 h 2913011"/>
              <a:gd name="T66" fmla="*/ 1638459 w 5756631"/>
              <a:gd name="T67" fmla="*/ 2615556 h 2913011"/>
              <a:gd name="T68" fmla="*/ 1672594 w 5756631"/>
              <a:gd name="T69" fmla="*/ 2643832 h 2913011"/>
              <a:gd name="T70" fmla="*/ 1740862 w 5756631"/>
              <a:gd name="T71" fmla="*/ 2728661 h 2913011"/>
              <a:gd name="T72" fmla="*/ 1774997 w 5756631"/>
              <a:gd name="T73" fmla="*/ 2756937 h 2913011"/>
              <a:gd name="T74" fmla="*/ 1809132 w 5756631"/>
              <a:gd name="T75" fmla="*/ 2799352 h 2913011"/>
              <a:gd name="T76" fmla="*/ 1843265 w 5756631"/>
              <a:gd name="T77" fmla="*/ 2855904 h 2913011"/>
              <a:gd name="T78" fmla="*/ 1911535 w 5756631"/>
              <a:gd name="T79" fmla="*/ 2898319 h 2913011"/>
              <a:gd name="T80" fmla="*/ 2082207 w 5756631"/>
              <a:gd name="T81" fmla="*/ 2954872 h 2913011"/>
              <a:gd name="T82" fmla="*/ 2218745 w 5756631"/>
              <a:gd name="T83" fmla="*/ 2983148 h 2913011"/>
              <a:gd name="T84" fmla="*/ 3584127 w 5756631"/>
              <a:gd name="T85" fmla="*/ 2954872 h 2913011"/>
              <a:gd name="T86" fmla="*/ 3635329 w 5756631"/>
              <a:gd name="T87" fmla="*/ 2940733 h 2913011"/>
              <a:gd name="T88" fmla="*/ 3771866 w 5756631"/>
              <a:gd name="T89" fmla="*/ 2926595 h 2913011"/>
              <a:gd name="T90" fmla="*/ 3891339 w 5756631"/>
              <a:gd name="T91" fmla="*/ 2898319 h 2913011"/>
              <a:gd name="T92" fmla="*/ 4027876 w 5756631"/>
              <a:gd name="T93" fmla="*/ 2884180 h 2913011"/>
              <a:gd name="T94" fmla="*/ 4113213 w 5756631"/>
              <a:gd name="T95" fmla="*/ 2870043 h 2913011"/>
              <a:gd name="T96" fmla="*/ 4232683 w 5756631"/>
              <a:gd name="T97" fmla="*/ 2855904 h 2913011"/>
              <a:gd name="T98" fmla="*/ 4608163 w 5756631"/>
              <a:gd name="T99" fmla="*/ 2813490 h 2913011"/>
              <a:gd name="T100" fmla="*/ 4966575 w 5756631"/>
              <a:gd name="T101" fmla="*/ 2785214 h 2913011"/>
              <a:gd name="T102" fmla="*/ 5120181 w 5756631"/>
              <a:gd name="T103" fmla="*/ 2771076 h 2913011"/>
              <a:gd name="T104" fmla="*/ 5222585 w 5756631"/>
              <a:gd name="T105" fmla="*/ 2756937 h 2913011"/>
              <a:gd name="T106" fmla="*/ 5461526 w 5756631"/>
              <a:gd name="T107" fmla="*/ 2742800 h 2913011"/>
              <a:gd name="T108" fmla="*/ 5512729 w 5756631"/>
              <a:gd name="T109" fmla="*/ 2728661 h 2913011"/>
              <a:gd name="T110" fmla="*/ 5802872 w 5756631"/>
              <a:gd name="T111" fmla="*/ 2700385 h 2913011"/>
              <a:gd name="T112" fmla="*/ 6024746 w 5756631"/>
              <a:gd name="T113" fmla="*/ 2672108 h 2913011"/>
              <a:gd name="T114" fmla="*/ 6229554 w 5756631"/>
              <a:gd name="T115" fmla="*/ 2643832 h 2913011"/>
              <a:gd name="T116" fmla="*/ 6843976 w 5756631"/>
              <a:gd name="T117" fmla="*/ 2629694 h 2913011"/>
              <a:gd name="T118" fmla="*/ 6912244 w 5756631"/>
              <a:gd name="T119" fmla="*/ 2615556 h 2913011"/>
              <a:gd name="T120" fmla="*/ 6963446 w 5756631"/>
              <a:gd name="T121" fmla="*/ 2601418 h 2913011"/>
              <a:gd name="T122" fmla="*/ 7117052 w 5756631"/>
              <a:gd name="T123" fmla="*/ 2573142 h 29130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756631" h="2913011">
                <a:moveTo>
                  <a:pt x="0" y="0"/>
                </a:moveTo>
                <a:cubicBezTo>
                  <a:pt x="23008" y="101242"/>
                  <a:pt x="38494" y="204493"/>
                  <a:pt x="69025" y="303726"/>
                </a:cubicBezTo>
                <a:cubicBezTo>
                  <a:pt x="75791" y="325718"/>
                  <a:pt x="99265" y="338835"/>
                  <a:pt x="110439" y="358949"/>
                </a:cubicBezTo>
                <a:cubicBezTo>
                  <a:pt x="122474" y="380613"/>
                  <a:pt x="127985" y="405332"/>
                  <a:pt x="138049" y="427978"/>
                </a:cubicBezTo>
                <a:cubicBezTo>
                  <a:pt x="146407" y="446785"/>
                  <a:pt x="158433" y="463931"/>
                  <a:pt x="165659" y="483201"/>
                </a:cubicBezTo>
                <a:cubicBezTo>
                  <a:pt x="172321" y="500967"/>
                  <a:pt x="170979" y="521453"/>
                  <a:pt x="179464" y="538424"/>
                </a:cubicBezTo>
                <a:cubicBezTo>
                  <a:pt x="189753" y="559004"/>
                  <a:pt x="207073" y="575239"/>
                  <a:pt x="220878" y="593647"/>
                </a:cubicBezTo>
                <a:cubicBezTo>
                  <a:pt x="225480" y="607453"/>
                  <a:pt x="228175" y="622048"/>
                  <a:pt x="234683" y="635064"/>
                </a:cubicBezTo>
                <a:cubicBezTo>
                  <a:pt x="263010" y="691721"/>
                  <a:pt x="255662" y="661288"/>
                  <a:pt x="289903" y="704093"/>
                </a:cubicBezTo>
                <a:cubicBezTo>
                  <a:pt x="300267" y="717049"/>
                  <a:pt x="307869" y="732008"/>
                  <a:pt x="317512" y="745510"/>
                </a:cubicBezTo>
                <a:cubicBezTo>
                  <a:pt x="327934" y="760101"/>
                  <a:pt x="375692" y="820460"/>
                  <a:pt x="386537" y="842150"/>
                </a:cubicBezTo>
                <a:cubicBezTo>
                  <a:pt x="393045" y="855166"/>
                  <a:pt x="394610" y="870191"/>
                  <a:pt x="400342" y="883567"/>
                </a:cubicBezTo>
                <a:cubicBezTo>
                  <a:pt x="436421" y="967757"/>
                  <a:pt x="423454" y="911493"/>
                  <a:pt x="455561" y="1007819"/>
                </a:cubicBezTo>
                <a:cubicBezTo>
                  <a:pt x="461561" y="1025820"/>
                  <a:pt x="462704" y="1045276"/>
                  <a:pt x="469366" y="1063042"/>
                </a:cubicBezTo>
                <a:cubicBezTo>
                  <a:pt x="476592" y="1082312"/>
                  <a:pt x="488870" y="1099349"/>
                  <a:pt x="496976" y="1118265"/>
                </a:cubicBezTo>
                <a:cubicBezTo>
                  <a:pt x="526426" y="1186987"/>
                  <a:pt x="543904" y="1248715"/>
                  <a:pt x="579805" y="1311545"/>
                </a:cubicBezTo>
                <a:cubicBezTo>
                  <a:pt x="588037" y="1325951"/>
                  <a:pt x="600677" y="1337800"/>
                  <a:pt x="607415" y="1352962"/>
                </a:cubicBezTo>
                <a:cubicBezTo>
                  <a:pt x="619235" y="1379559"/>
                  <a:pt x="618880" y="1411580"/>
                  <a:pt x="635024" y="1435797"/>
                </a:cubicBezTo>
                <a:cubicBezTo>
                  <a:pt x="662753" y="1477393"/>
                  <a:pt x="669226" y="1483392"/>
                  <a:pt x="690244" y="1532437"/>
                </a:cubicBezTo>
                <a:cubicBezTo>
                  <a:pt x="695976" y="1545813"/>
                  <a:pt x="695977" y="1561745"/>
                  <a:pt x="704049" y="1573854"/>
                </a:cubicBezTo>
                <a:cubicBezTo>
                  <a:pt x="714878" y="1590099"/>
                  <a:pt x="732758" y="1600447"/>
                  <a:pt x="745463" y="1615271"/>
                </a:cubicBezTo>
                <a:cubicBezTo>
                  <a:pt x="760437" y="1632741"/>
                  <a:pt x="774684" y="1650982"/>
                  <a:pt x="786878" y="1670494"/>
                </a:cubicBezTo>
                <a:cubicBezTo>
                  <a:pt x="835600" y="1748454"/>
                  <a:pt x="790040" y="1706841"/>
                  <a:pt x="855902" y="1780940"/>
                </a:cubicBezTo>
                <a:cubicBezTo>
                  <a:pt x="877519" y="1805261"/>
                  <a:pt x="901919" y="1826959"/>
                  <a:pt x="924927" y="1849969"/>
                </a:cubicBezTo>
                <a:lnTo>
                  <a:pt x="993951" y="1918997"/>
                </a:lnTo>
                <a:lnTo>
                  <a:pt x="1076780" y="2001832"/>
                </a:lnTo>
                <a:cubicBezTo>
                  <a:pt x="1129025" y="2036663"/>
                  <a:pt x="1106463" y="2017710"/>
                  <a:pt x="1145805" y="2057055"/>
                </a:cubicBezTo>
                <a:cubicBezTo>
                  <a:pt x="1150406" y="2070861"/>
                  <a:pt x="1157396" y="2084089"/>
                  <a:pt x="1159609" y="2098472"/>
                </a:cubicBezTo>
                <a:cubicBezTo>
                  <a:pt x="1166641" y="2144183"/>
                  <a:pt x="1166874" y="2190745"/>
                  <a:pt x="1173414" y="2236529"/>
                </a:cubicBezTo>
                <a:cubicBezTo>
                  <a:pt x="1175916" y="2254042"/>
                  <a:pt x="1192595" y="2313502"/>
                  <a:pt x="1201024" y="2333170"/>
                </a:cubicBezTo>
                <a:cubicBezTo>
                  <a:pt x="1209131" y="2352086"/>
                  <a:pt x="1220527" y="2369477"/>
                  <a:pt x="1228634" y="2388393"/>
                </a:cubicBezTo>
                <a:cubicBezTo>
                  <a:pt x="1234366" y="2401769"/>
                  <a:pt x="1235372" y="2417089"/>
                  <a:pt x="1242439" y="2429810"/>
                </a:cubicBezTo>
                <a:cubicBezTo>
                  <a:pt x="1258554" y="2458818"/>
                  <a:pt x="1279252" y="2485033"/>
                  <a:pt x="1297658" y="2512644"/>
                </a:cubicBezTo>
                <a:cubicBezTo>
                  <a:pt x="1306861" y="2526450"/>
                  <a:pt x="1313536" y="2542328"/>
                  <a:pt x="1325268" y="2554061"/>
                </a:cubicBezTo>
                <a:cubicBezTo>
                  <a:pt x="1334471" y="2563265"/>
                  <a:pt x="1345069" y="2571260"/>
                  <a:pt x="1352878" y="2581673"/>
                </a:cubicBezTo>
                <a:cubicBezTo>
                  <a:pt x="1372788" y="2608221"/>
                  <a:pt x="1384633" y="2641042"/>
                  <a:pt x="1408097" y="2664507"/>
                </a:cubicBezTo>
                <a:cubicBezTo>
                  <a:pt x="1417300" y="2673711"/>
                  <a:pt x="1427576" y="2681955"/>
                  <a:pt x="1435707" y="2692119"/>
                </a:cubicBezTo>
                <a:cubicBezTo>
                  <a:pt x="1446072" y="2705076"/>
                  <a:pt x="1455085" y="2719130"/>
                  <a:pt x="1463317" y="2733536"/>
                </a:cubicBezTo>
                <a:cubicBezTo>
                  <a:pt x="1473527" y="2751405"/>
                  <a:pt x="1477533" y="2773133"/>
                  <a:pt x="1490926" y="2788759"/>
                </a:cubicBezTo>
                <a:cubicBezTo>
                  <a:pt x="1505899" y="2806229"/>
                  <a:pt x="1526635" y="2817981"/>
                  <a:pt x="1546146" y="2830176"/>
                </a:cubicBezTo>
                <a:cubicBezTo>
                  <a:pt x="1584233" y="2853982"/>
                  <a:pt x="1642882" y="2875070"/>
                  <a:pt x="1684194" y="2885399"/>
                </a:cubicBezTo>
                <a:lnTo>
                  <a:pt x="1794633" y="2913011"/>
                </a:lnTo>
                <a:lnTo>
                  <a:pt x="2899023" y="2885399"/>
                </a:lnTo>
                <a:cubicBezTo>
                  <a:pt x="2913565" y="2884873"/>
                  <a:pt x="2926121" y="2874196"/>
                  <a:pt x="2940438" y="2871593"/>
                </a:cubicBezTo>
                <a:cubicBezTo>
                  <a:pt x="2976939" y="2864956"/>
                  <a:pt x="3014063" y="2862390"/>
                  <a:pt x="3050876" y="2857788"/>
                </a:cubicBezTo>
                <a:cubicBezTo>
                  <a:pt x="3083088" y="2848584"/>
                  <a:pt x="3114661" y="2836747"/>
                  <a:pt x="3147511" y="2830176"/>
                </a:cubicBezTo>
                <a:cubicBezTo>
                  <a:pt x="3183890" y="2822900"/>
                  <a:pt x="3221281" y="2822011"/>
                  <a:pt x="3257949" y="2816370"/>
                </a:cubicBezTo>
                <a:cubicBezTo>
                  <a:pt x="3281140" y="2812802"/>
                  <a:pt x="3303829" y="2806423"/>
                  <a:pt x="3326974" y="2802565"/>
                </a:cubicBezTo>
                <a:cubicBezTo>
                  <a:pt x="3359070" y="2797215"/>
                  <a:pt x="3391702" y="2795141"/>
                  <a:pt x="3423608" y="2788759"/>
                </a:cubicBezTo>
                <a:cubicBezTo>
                  <a:pt x="3664018" y="2740673"/>
                  <a:pt x="3381627" y="2772034"/>
                  <a:pt x="3727315" y="2747342"/>
                </a:cubicBezTo>
                <a:cubicBezTo>
                  <a:pt x="3880005" y="2716801"/>
                  <a:pt x="3737302" y="2742124"/>
                  <a:pt x="4017217" y="2719730"/>
                </a:cubicBezTo>
                <a:cubicBezTo>
                  <a:pt x="4058754" y="2716407"/>
                  <a:pt x="4100157" y="2711432"/>
                  <a:pt x="4141461" y="2705925"/>
                </a:cubicBezTo>
                <a:cubicBezTo>
                  <a:pt x="4169206" y="2702225"/>
                  <a:pt x="4196438" y="2694904"/>
                  <a:pt x="4224290" y="2692119"/>
                </a:cubicBezTo>
                <a:cubicBezTo>
                  <a:pt x="4288556" y="2685692"/>
                  <a:pt x="4353135" y="2682915"/>
                  <a:pt x="4417558" y="2678313"/>
                </a:cubicBezTo>
                <a:cubicBezTo>
                  <a:pt x="4431363" y="2673711"/>
                  <a:pt x="4444656" y="2667110"/>
                  <a:pt x="4458973" y="2664507"/>
                </a:cubicBezTo>
                <a:cubicBezTo>
                  <a:pt x="4488772" y="2659089"/>
                  <a:pt x="4669554" y="2639574"/>
                  <a:pt x="4693656" y="2636896"/>
                </a:cubicBezTo>
                <a:cubicBezTo>
                  <a:pt x="4818252" y="2605744"/>
                  <a:pt x="4666432" y="2641083"/>
                  <a:pt x="4873119" y="2609284"/>
                </a:cubicBezTo>
                <a:cubicBezTo>
                  <a:pt x="4996720" y="2590268"/>
                  <a:pt x="4846180" y="2590428"/>
                  <a:pt x="5038778" y="2581673"/>
                </a:cubicBezTo>
                <a:cubicBezTo>
                  <a:pt x="5204329" y="2574147"/>
                  <a:pt x="5370095" y="2572469"/>
                  <a:pt x="5535753" y="2567867"/>
                </a:cubicBezTo>
                <a:cubicBezTo>
                  <a:pt x="5554159" y="2563265"/>
                  <a:pt x="5572729" y="2559273"/>
                  <a:pt x="5590972" y="2554061"/>
                </a:cubicBezTo>
                <a:cubicBezTo>
                  <a:pt x="5604964" y="2550063"/>
                  <a:pt x="5618348" y="2544085"/>
                  <a:pt x="5632387" y="2540256"/>
                </a:cubicBezTo>
                <a:cubicBezTo>
                  <a:pt x="5737718" y="2511528"/>
                  <a:pt x="5706041" y="2512644"/>
                  <a:pt x="5756631" y="2512644"/>
                </a:cubicBezTo>
              </a:path>
            </a:pathLst>
          </a:custGeom>
          <a:noFill/>
          <a:ln w="76200">
            <a:solidFill>
              <a:srgbClr val="008000"/>
            </a:solidFill>
            <a:round/>
            <a:headEnd/>
            <a:tailEnd type="arrow" w="med" len="med"/>
          </a:ln>
          <a:extLst>
            <a:ext uri="{909E8E84-426E-40dd-AFC4-6F175D3DCCD1}">
              <a14:hiddenFill xmlns:a14="http://schemas.microsoft.com/office/drawing/2010/main" xmlns="">
                <a:solidFill>
                  <a:srgbClr val="FFFFFF"/>
                </a:solidFill>
              </a14:hiddenFill>
            </a:ext>
          </a:extLst>
        </p:spPr>
        <p:txBody>
          <a:bodyPr/>
          <a:lstStyle/>
          <a:p>
            <a:endParaRPr lang="en-US"/>
          </a:p>
        </p:txBody>
      </p:sp>
      <p:cxnSp>
        <p:nvCxnSpPr>
          <p:cNvPr id="50" name="Straight Arrow Connector 49"/>
          <p:cNvCxnSpPr/>
          <p:nvPr/>
        </p:nvCxnSpPr>
        <p:spPr bwMode="auto">
          <a:xfrm flipV="1">
            <a:off x="3625850" y="1219200"/>
            <a:ext cx="457200" cy="5334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2" name="Straight Arrow Connector 51"/>
          <p:cNvCxnSpPr/>
          <p:nvPr/>
        </p:nvCxnSpPr>
        <p:spPr bwMode="auto">
          <a:xfrm flipH="1">
            <a:off x="3244850" y="1905000"/>
            <a:ext cx="304800" cy="3048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7" name="Straight Arrow Connector 56"/>
          <p:cNvCxnSpPr/>
          <p:nvPr/>
        </p:nvCxnSpPr>
        <p:spPr bwMode="auto">
          <a:xfrm>
            <a:off x="4235450" y="3124200"/>
            <a:ext cx="0" cy="6858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 name="Curved Connector 2"/>
          <p:cNvCxnSpPr/>
          <p:nvPr/>
        </p:nvCxnSpPr>
        <p:spPr bwMode="auto">
          <a:xfrm flipV="1">
            <a:off x="6826250" y="1905000"/>
            <a:ext cx="2057400" cy="457200"/>
          </a:xfrm>
          <a:prstGeom prst="curvedConnector3">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442527131"/>
      </p:ext>
    </p:extLst>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Palm Sunday in Khocho, China, 683–770 AD, Tang Dynas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90600"/>
            <a:ext cx="12192000" cy="8883681"/>
          </a:xfrm>
          <a:prstGeom prst="rect">
            <a:avLst/>
          </a:prstGeom>
        </p:spPr>
      </p:pic>
      <p:sp>
        <p:nvSpPr>
          <p:cNvPr id="7" name="Rectangle 6"/>
          <p:cNvSpPr/>
          <p:nvPr/>
        </p:nvSpPr>
        <p:spPr>
          <a:xfrm>
            <a:off x="1524001" y="381000"/>
            <a:ext cx="9142412"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ASIAN CHURCH HISTORY</a:t>
            </a:r>
          </a:p>
        </p:txBody>
      </p:sp>
      <p:sp>
        <p:nvSpPr>
          <p:cNvPr id="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err="1">
                <a:latin typeface="Arial Black" charset="0"/>
                <a:cs typeface="Arial Black" charset="0"/>
              </a:rPr>
              <a:t>Uighar</a:t>
            </a:r>
            <a:r>
              <a:rPr lang="en-US" sz="1800" i="1" dirty="0">
                <a:latin typeface="Arial Black" charset="0"/>
                <a:cs typeface="Arial Black" charset="0"/>
              </a:rPr>
              <a:t> Palm Sunday service painting from </a:t>
            </a:r>
            <a:r>
              <a:rPr lang="en-US" sz="1800" i="1" dirty="0" err="1">
                <a:latin typeface="Arial Black" charset="0"/>
                <a:cs typeface="Arial Black" charset="0"/>
              </a:rPr>
              <a:t>Khocho</a:t>
            </a:r>
            <a:r>
              <a:rPr lang="en-US" sz="1800" i="1" dirty="0">
                <a:latin typeface="Arial Black" charset="0"/>
                <a:cs typeface="Arial Black" charset="0"/>
              </a:rPr>
              <a:t>, western China</a:t>
            </a:r>
          </a:p>
        </p:txBody>
      </p:sp>
    </p:spTree>
    <p:extLst>
      <p:ext uri="{BB962C8B-B14F-4D97-AF65-F5344CB8AC3E}">
        <p14:creationId xmlns:p14="http://schemas.microsoft.com/office/powerpoint/2010/main" val="3836402880"/>
      </p:ext>
    </p:extLst>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hapurI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47053"/>
            <a:ext cx="9144000" cy="11577053"/>
          </a:xfrm>
          <a:prstGeom prst="rect">
            <a:avLst/>
          </a:prstGeom>
        </p:spPr>
      </p:pic>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SHAPUR II</a:t>
            </a:r>
          </a:p>
        </p:txBody>
      </p:sp>
    </p:spTree>
    <p:extLst>
      <p:ext uri="{BB962C8B-B14F-4D97-AF65-F5344CB8AC3E}">
        <p14:creationId xmlns:p14="http://schemas.microsoft.com/office/powerpoint/2010/main" val="178528888"/>
      </p:ext>
    </p:extLst>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5BishopsMartyre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09390" y="0"/>
            <a:ext cx="6410810" cy="6816714"/>
          </a:xfrm>
          <a:prstGeom prst="rect">
            <a:avLst/>
          </a:prstGeom>
        </p:spPr>
      </p:pic>
      <p:sp>
        <p:nvSpPr>
          <p:cNvPr id="7" name="Rectangle 6"/>
          <p:cNvSpPr/>
          <p:nvPr/>
        </p:nvSpPr>
        <p:spPr>
          <a:xfrm>
            <a:off x="2743200" y="609600"/>
            <a:ext cx="6781800"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5 Bishops Martyred</a:t>
            </a:r>
          </a:p>
        </p:txBody>
      </p:sp>
    </p:spTree>
    <p:extLst>
      <p:ext uri="{BB962C8B-B14F-4D97-AF65-F5344CB8AC3E}">
        <p14:creationId xmlns:p14="http://schemas.microsoft.com/office/powerpoint/2010/main" val="3580173413"/>
      </p:ext>
    </p:extLst>
  </p:cSld>
  <p:clrMapOvr>
    <a:masterClrMapping/>
  </p:clrMapOvr>
  <p:transition>
    <p:random/>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Julian_Campaig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7516" y="0"/>
            <a:ext cx="11151219" cy="6858000"/>
          </a:xfrm>
          <a:prstGeom prst="rect">
            <a:avLst/>
          </a:prstGeom>
        </p:spPr>
      </p:pic>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SHAPUR II</a:t>
            </a:r>
          </a:p>
        </p:txBody>
      </p:sp>
      <p:sp>
        <p:nvSpPr>
          <p:cNvPr id="9" name="Text Box 7"/>
          <p:cNvSpPr txBox="1">
            <a:spLocks noChangeArrowheads="1"/>
          </p:cNvSpPr>
          <p:nvPr/>
        </p:nvSpPr>
        <p:spPr bwMode="auto">
          <a:xfrm>
            <a:off x="1905000" y="3048000"/>
            <a:ext cx="8382000" cy="584776"/>
          </a:xfrm>
          <a:prstGeom prst="rect">
            <a:avLst/>
          </a:prstGeom>
          <a:solidFill>
            <a:srgbClr val="000000">
              <a:alpha val="0"/>
            </a:srgbClr>
          </a:solidFill>
          <a:ln>
            <a:noFill/>
          </a:ln>
        </p:spPr>
        <p:txBody>
          <a:bodyPr wrap="square">
            <a:spAutoFit/>
          </a:bodyPr>
          <a:lstStyle>
            <a:defPPr>
              <a:defRPr lang="en-US"/>
            </a:defPPr>
            <a:lvl1pPr algn="ctr">
              <a:defRPr sz="3200" b="1">
                <a:ln w="25400">
                  <a:noFill/>
                </a:ln>
                <a:effectLst>
                  <a:glow rad="228600">
                    <a:schemeClr val="bg2"/>
                  </a:glow>
                </a:effectLst>
                <a:latin typeface="Arial"/>
                <a:cs typeface="Arial"/>
              </a:defRPr>
            </a:lvl1pPr>
          </a:lstStyle>
          <a:p>
            <a:pPr algn="l"/>
            <a:r>
              <a:rPr lang="en-US" dirty="0" err="1"/>
              <a:t>Shapur</a:t>
            </a:r>
            <a:r>
              <a:rPr lang="en-US" dirty="0"/>
              <a:t> II, King of Persia</a:t>
            </a:r>
          </a:p>
        </p:txBody>
      </p:sp>
    </p:spTree>
    <p:extLst>
      <p:ext uri="{BB962C8B-B14F-4D97-AF65-F5344CB8AC3E}">
        <p14:creationId xmlns:p14="http://schemas.microsoft.com/office/powerpoint/2010/main" val="2016195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assani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583521" cy="6858000"/>
          </a:xfrm>
          <a:prstGeom prst="rect">
            <a:avLst/>
          </a:prstGeom>
        </p:spPr>
      </p:pic>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THE PERSIAN SUPERPOWER</a:t>
            </a:r>
          </a:p>
        </p:txBody>
      </p:sp>
      <p:sp>
        <p:nvSpPr>
          <p:cNvPr id="9" name="Text Box 7"/>
          <p:cNvSpPr txBox="1">
            <a:spLocks noChangeArrowheads="1"/>
          </p:cNvSpPr>
          <p:nvPr/>
        </p:nvSpPr>
        <p:spPr bwMode="auto">
          <a:xfrm>
            <a:off x="1905000" y="3048000"/>
            <a:ext cx="8763000" cy="1569660"/>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Arial"/>
                <a:cs typeface="Arial"/>
              </a:defRPr>
            </a:lvl1pPr>
          </a:lstStyle>
          <a:p>
            <a:r>
              <a:rPr lang="en-US" dirty="0"/>
              <a:t>Ruling over the Church of the East was the Parthian Empire (247 BC-AD 224) &amp; then the Sassanid Empire (AD 224-651)</a:t>
            </a:r>
          </a:p>
        </p:txBody>
      </p:sp>
    </p:spTree>
    <p:extLst>
      <p:ext uri="{BB962C8B-B14F-4D97-AF65-F5344CB8AC3E}">
        <p14:creationId xmlns:p14="http://schemas.microsoft.com/office/powerpoint/2010/main" val="35514890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Bahram_gur0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022"/>
            <a:ext cx="12192000" cy="6867022"/>
          </a:xfrm>
          <a:prstGeom prst="rect">
            <a:avLst/>
          </a:prstGeom>
        </p:spPr>
      </p:pic>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BAHRAM 5</a:t>
            </a:r>
          </a:p>
        </p:txBody>
      </p:sp>
    </p:spTree>
    <p:extLst>
      <p:ext uri="{BB962C8B-B14F-4D97-AF65-F5344CB8AC3E}">
        <p14:creationId xmlns:p14="http://schemas.microsoft.com/office/powerpoint/2010/main" val="5564799"/>
      </p:ext>
    </p:extLst>
  </p:cSld>
  <p:clrMapOvr>
    <a:masterClrMapping/>
  </p:clrMapOvr>
  <p:transition>
    <p:random/>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eastoftheeuphrat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1086592"/>
          </a:xfrm>
          <a:prstGeom prst="rect">
            <a:avLst/>
          </a:prstGeom>
        </p:spPr>
      </p:pic>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PERSIAN CHRISTIANS</a:t>
            </a:r>
          </a:p>
        </p:txBody>
      </p:sp>
      <p:sp>
        <p:nvSpPr>
          <p:cNvPr id="6" name="Rectangle 5"/>
          <p:cNvSpPr/>
          <p:nvPr/>
        </p:nvSpPr>
        <p:spPr>
          <a:xfrm>
            <a:off x="685800" y="2971800"/>
            <a:ext cx="10896600"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Differences with Roman Catholics</a:t>
            </a:r>
          </a:p>
        </p:txBody>
      </p:sp>
      <p:sp>
        <p:nvSpPr>
          <p:cNvPr id="5" name="Rectangle 4"/>
          <p:cNvSpPr/>
          <p:nvPr/>
        </p:nvSpPr>
        <p:spPr>
          <a:xfrm>
            <a:off x="1676400" y="4038600"/>
            <a:ext cx="4050064" cy="584776"/>
          </a:xfrm>
          <a:prstGeom prst="rect">
            <a:avLst/>
          </a:prstGeom>
          <a:solidFill>
            <a:srgbClr val="000000">
              <a:alpha val="0"/>
            </a:srgbClr>
          </a:solidFill>
          <a:ln>
            <a:noFill/>
          </a:ln>
        </p:spPr>
        <p:txBody>
          <a:bodyPr wrap="square">
            <a:spAutoFit/>
          </a:bodyPr>
          <a:lstStyle/>
          <a:p>
            <a:r>
              <a:rPr lang="en-US" sz="3200" b="1" dirty="0">
                <a:ln w="25400">
                  <a:noFill/>
                </a:ln>
                <a:effectLst>
                  <a:glow rad="228600">
                    <a:schemeClr val="bg2"/>
                  </a:glow>
                </a:effectLst>
                <a:latin typeface="Arial"/>
                <a:cs typeface="Arial"/>
              </a:rPr>
              <a:t>Roman Catholic</a:t>
            </a:r>
          </a:p>
        </p:txBody>
      </p:sp>
      <p:sp>
        <p:nvSpPr>
          <p:cNvPr id="8" name="Rectangle 7"/>
          <p:cNvSpPr/>
          <p:nvPr/>
        </p:nvSpPr>
        <p:spPr>
          <a:xfrm>
            <a:off x="6781800" y="3962400"/>
            <a:ext cx="3429000" cy="584776"/>
          </a:xfrm>
          <a:prstGeom prst="rect">
            <a:avLst/>
          </a:prstGeom>
          <a:solidFill>
            <a:srgbClr val="000000">
              <a:alpha val="0"/>
            </a:srgbClr>
          </a:solidFill>
          <a:ln>
            <a:noFill/>
          </a:ln>
        </p:spPr>
        <p:txBody>
          <a:bodyPr wrap="square">
            <a:spAutoFit/>
          </a:bodyPr>
          <a:lstStyle/>
          <a:p>
            <a:pPr algn="r"/>
            <a:r>
              <a:rPr lang="en-US" sz="3200" b="1" dirty="0">
                <a:ln w="25400">
                  <a:noFill/>
                </a:ln>
                <a:effectLst>
                  <a:glow rad="228600">
                    <a:schemeClr val="bg2"/>
                  </a:glow>
                </a:effectLst>
                <a:latin typeface="Arial"/>
                <a:cs typeface="Arial"/>
              </a:rPr>
              <a:t>Persian</a:t>
            </a:r>
          </a:p>
        </p:txBody>
      </p:sp>
      <p:sp>
        <p:nvSpPr>
          <p:cNvPr id="10" name="Rectangle 9"/>
          <p:cNvSpPr/>
          <p:nvPr/>
        </p:nvSpPr>
        <p:spPr>
          <a:xfrm>
            <a:off x="1676400" y="4503728"/>
            <a:ext cx="2314322" cy="584776"/>
          </a:xfrm>
          <a:prstGeom prst="rect">
            <a:avLst/>
          </a:prstGeom>
          <a:solidFill>
            <a:srgbClr val="000000">
              <a:alpha val="0"/>
            </a:srgbClr>
          </a:solidFill>
          <a:ln>
            <a:noFill/>
          </a:ln>
        </p:spPr>
        <p:txBody>
          <a:bodyPr wrap="square">
            <a:spAutoFit/>
          </a:bodyPr>
          <a:lstStyle/>
          <a:p>
            <a:r>
              <a:rPr lang="en-US" sz="3200" b="1" dirty="0">
                <a:ln w="25400">
                  <a:noFill/>
                </a:ln>
                <a:effectLst>
                  <a:glow rad="228600">
                    <a:schemeClr val="bg2"/>
                  </a:glow>
                </a:effectLst>
                <a:latin typeface="Arial"/>
                <a:cs typeface="Arial"/>
              </a:rPr>
              <a:t>icons</a:t>
            </a:r>
          </a:p>
        </p:txBody>
      </p:sp>
      <p:sp>
        <p:nvSpPr>
          <p:cNvPr id="11" name="Rectangle 10"/>
          <p:cNvSpPr/>
          <p:nvPr/>
        </p:nvSpPr>
        <p:spPr>
          <a:xfrm>
            <a:off x="7239000" y="4419600"/>
            <a:ext cx="2971800" cy="584776"/>
          </a:xfrm>
          <a:prstGeom prst="rect">
            <a:avLst/>
          </a:prstGeom>
          <a:solidFill>
            <a:srgbClr val="000000">
              <a:alpha val="0"/>
            </a:srgbClr>
          </a:solidFill>
          <a:ln>
            <a:noFill/>
          </a:ln>
        </p:spPr>
        <p:txBody>
          <a:bodyPr wrap="square">
            <a:spAutoFit/>
          </a:bodyPr>
          <a:lstStyle/>
          <a:p>
            <a:pPr algn="r"/>
            <a:r>
              <a:rPr lang="en-US" sz="3200" b="1" dirty="0">
                <a:ln w="25400">
                  <a:noFill/>
                </a:ln>
                <a:effectLst>
                  <a:glow rad="228600">
                    <a:schemeClr val="bg2"/>
                  </a:glow>
                </a:effectLst>
                <a:latin typeface="Arial"/>
                <a:cs typeface="Arial"/>
              </a:rPr>
              <a:t>no icons</a:t>
            </a:r>
          </a:p>
        </p:txBody>
      </p:sp>
      <p:sp>
        <p:nvSpPr>
          <p:cNvPr id="12" name="Rectangle 11"/>
          <p:cNvSpPr/>
          <p:nvPr/>
        </p:nvSpPr>
        <p:spPr>
          <a:xfrm>
            <a:off x="1676400" y="4968856"/>
            <a:ext cx="4242924" cy="584776"/>
          </a:xfrm>
          <a:prstGeom prst="rect">
            <a:avLst/>
          </a:prstGeom>
          <a:solidFill>
            <a:srgbClr val="000000">
              <a:alpha val="0"/>
            </a:srgbClr>
          </a:solidFill>
          <a:ln>
            <a:noFill/>
          </a:ln>
        </p:spPr>
        <p:txBody>
          <a:bodyPr wrap="square">
            <a:spAutoFit/>
          </a:bodyPr>
          <a:lstStyle/>
          <a:p>
            <a:r>
              <a:rPr lang="en-US" sz="3200" b="1" dirty="0">
                <a:ln w="25400">
                  <a:noFill/>
                </a:ln>
                <a:effectLst>
                  <a:glow rad="228600">
                    <a:schemeClr val="bg2"/>
                  </a:glow>
                </a:effectLst>
                <a:latin typeface="Arial"/>
                <a:cs typeface="Arial"/>
              </a:rPr>
              <a:t>Latin</a:t>
            </a:r>
          </a:p>
        </p:txBody>
      </p:sp>
      <p:sp>
        <p:nvSpPr>
          <p:cNvPr id="13" name="Rectangle 12"/>
          <p:cNvSpPr/>
          <p:nvPr/>
        </p:nvSpPr>
        <p:spPr>
          <a:xfrm>
            <a:off x="7239000" y="4886980"/>
            <a:ext cx="2971800" cy="584776"/>
          </a:xfrm>
          <a:prstGeom prst="rect">
            <a:avLst/>
          </a:prstGeom>
          <a:solidFill>
            <a:srgbClr val="000000">
              <a:alpha val="0"/>
            </a:srgbClr>
          </a:solidFill>
          <a:ln>
            <a:noFill/>
          </a:ln>
        </p:spPr>
        <p:txBody>
          <a:bodyPr wrap="square">
            <a:spAutoFit/>
          </a:bodyPr>
          <a:lstStyle/>
          <a:p>
            <a:pPr algn="r"/>
            <a:r>
              <a:rPr lang="en-US" sz="3200" b="1" dirty="0" err="1">
                <a:ln w="25400">
                  <a:noFill/>
                </a:ln>
                <a:effectLst>
                  <a:glow rad="228600">
                    <a:schemeClr val="bg2"/>
                  </a:glow>
                </a:effectLst>
                <a:latin typeface="Arial"/>
                <a:cs typeface="Arial"/>
              </a:rPr>
              <a:t>Syriac</a:t>
            </a:r>
            <a:endParaRPr lang="en-US" sz="3200" b="1" dirty="0">
              <a:ln w="25400">
                <a:noFill/>
              </a:ln>
              <a:effectLst>
                <a:glow rad="228600">
                  <a:schemeClr val="bg2"/>
                </a:glow>
              </a:effectLst>
              <a:latin typeface="Arial"/>
              <a:cs typeface="Arial"/>
            </a:endParaRPr>
          </a:p>
        </p:txBody>
      </p:sp>
      <p:sp>
        <p:nvSpPr>
          <p:cNvPr id="14" name="Rectangle 13"/>
          <p:cNvSpPr/>
          <p:nvPr/>
        </p:nvSpPr>
        <p:spPr>
          <a:xfrm>
            <a:off x="1676400" y="5433983"/>
            <a:ext cx="5400085" cy="584776"/>
          </a:xfrm>
          <a:prstGeom prst="rect">
            <a:avLst/>
          </a:prstGeom>
          <a:solidFill>
            <a:srgbClr val="000000">
              <a:alpha val="0"/>
            </a:srgbClr>
          </a:solidFill>
          <a:ln>
            <a:noFill/>
          </a:ln>
        </p:spPr>
        <p:txBody>
          <a:bodyPr wrap="square">
            <a:spAutoFit/>
          </a:bodyPr>
          <a:lstStyle/>
          <a:p>
            <a:r>
              <a:rPr lang="en-US" sz="3200" b="1" dirty="0">
                <a:ln w="25400">
                  <a:noFill/>
                </a:ln>
                <a:effectLst>
                  <a:glow rad="228600">
                    <a:schemeClr val="bg2"/>
                  </a:glow>
                </a:effectLst>
                <a:latin typeface="Arial"/>
                <a:cs typeface="Arial"/>
              </a:rPr>
              <a:t>priests don’t marry </a:t>
            </a:r>
          </a:p>
        </p:txBody>
      </p:sp>
      <p:sp>
        <p:nvSpPr>
          <p:cNvPr id="15" name="Rectangle 14"/>
          <p:cNvSpPr/>
          <p:nvPr/>
        </p:nvSpPr>
        <p:spPr>
          <a:xfrm>
            <a:off x="7239000" y="5357783"/>
            <a:ext cx="2971800" cy="584776"/>
          </a:xfrm>
          <a:prstGeom prst="rect">
            <a:avLst/>
          </a:prstGeom>
          <a:solidFill>
            <a:srgbClr val="000000">
              <a:alpha val="0"/>
            </a:srgbClr>
          </a:solidFill>
          <a:ln>
            <a:noFill/>
          </a:ln>
        </p:spPr>
        <p:txBody>
          <a:bodyPr wrap="square">
            <a:spAutoFit/>
          </a:bodyPr>
          <a:lstStyle/>
          <a:p>
            <a:pPr algn="r"/>
            <a:r>
              <a:rPr lang="en-US" sz="3200" b="1" dirty="0">
                <a:ln w="25400">
                  <a:noFill/>
                </a:ln>
                <a:effectLst>
                  <a:glow rad="228600">
                    <a:schemeClr val="bg2"/>
                  </a:glow>
                </a:effectLst>
                <a:latin typeface="Arial"/>
                <a:cs typeface="Arial"/>
              </a:rPr>
              <a:t>priests marry</a:t>
            </a:r>
          </a:p>
        </p:txBody>
      </p:sp>
    </p:spTree>
    <p:extLst>
      <p:ext uri="{BB962C8B-B14F-4D97-AF65-F5344CB8AC3E}">
        <p14:creationId xmlns:p14="http://schemas.microsoft.com/office/powerpoint/2010/main" val="3175554291"/>
      </p:ext>
    </p:extLst>
  </p:cSld>
  <p:clrMapOvr>
    <a:masterClrMapping/>
  </p:clrMapOvr>
  <p:transition>
    <p:random/>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rtholomew.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53670"/>
            <a:ext cx="12192000" cy="16136470"/>
          </a:xfrm>
          <a:prstGeom prst="rect">
            <a:avLst/>
          </a:prstGeom>
        </p:spPr>
      </p:pic>
      <p:sp>
        <p:nvSpPr>
          <p:cNvPr id="7" name="Rectangle 6"/>
          <p:cNvSpPr/>
          <p:nvPr/>
        </p:nvSpPr>
        <p:spPr>
          <a:xfrm>
            <a:off x="1524001" y="2514600"/>
            <a:ext cx="9142412"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BARTHOLOMEW</a:t>
            </a:r>
          </a:p>
        </p:txBody>
      </p:sp>
    </p:spTree>
    <p:extLst>
      <p:ext uri="{BB962C8B-B14F-4D97-AF65-F5344CB8AC3E}">
        <p14:creationId xmlns:p14="http://schemas.microsoft.com/office/powerpoint/2010/main" val="320039284"/>
      </p:ext>
    </p:extLst>
  </p:cSld>
  <p:clrMapOvr>
    <a:masterClrMapping/>
  </p:clrMapOvr>
  <p:transition>
    <p:random/>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YemenSaudi.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0242" y="-1295400"/>
            <a:ext cx="9360159" cy="9172956"/>
          </a:xfrm>
          <a:prstGeom prst="rect">
            <a:avLst/>
          </a:prstGeom>
        </p:spPr>
      </p:pic>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YEMEN &amp; SAUDI ARABIA</a:t>
            </a:r>
          </a:p>
        </p:txBody>
      </p:sp>
    </p:spTree>
    <p:extLst>
      <p:ext uri="{BB962C8B-B14F-4D97-AF65-F5344CB8AC3E}">
        <p14:creationId xmlns:p14="http://schemas.microsoft.com/office/powerpoint/2010/main" val="38022896"/>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1" name="Picture 2" descr="JesusMtOliv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646331"/>
          </a:xfrm>
          <a:prstGeom prst="rect">
            <a:avLst/>
          </a:prstGeom>
          <a:solidFill>
            <a:srgbClr val="000514"/>
          </a:solidFill>
          <a:ln>
            <a:noFill/>
          </a:ln>
        </p:spPr>
        <p:txBody>
          <a:bodyPr wrap="square">
            <a:spAutoFit/>
          </a:bodyPr>
          <a:lstStyle/>
          <a:p>
            <a:pPr algn="ctr" fontAlgn="auto">
              <a:spcBef>
                <a:spcPts val="0"/>
              </a:spcBef>
              <a:spcAft>
                <a:spcPts val="0"/>
              </a:spcAft>
            </a:pPr>
            <a:r>
              <a:rPr lang="en-US" sz="3600" b="1" dirty="0">
                <a:ln w="25400">
                  <a:solidFill>
                    <a:srgbClr val="000000"/>
                  </a:solidFill>
                </a:ln>
                <a:effectLst>
                  <a:outerShdw blurRad="50800" dist="50800" dir="2700000" algn="tl" rotWithShape="0">
                    <a:srgbClr val="000000">
                      <a:alpha val="43000"/>
                    </a:srgbClr>
                  </a:outerShdw>
                </a:effectLst>
                <a:latin typeface="Arial"/>
                <a:cs typeface="Arial"/>
              </a:rPr>
              <a:t>ASIAN CHURCH HISTORY</a:t>
            </a:r>
          </a:p>
        </p:txBody>
      </p:sp>
      <p:sp>
        <p:nvSpPr>
          <p:cNvPr id="15363"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a:latin typeface="Arial Black" charset="0"/>
                <a:cs typeface="Arial Black" charset="0"/>
              </a:rPr>
              <a:t>Mt of Olives</a:t>
            </a:r>
          </a:p>
        </p:txBody>
      </p:sp>
      <p:sp>
        <p:nvSpPr>
          <p:cNvPr id="15364" name="Text Box 7"/>
          <p:cNvSpPr txBox="1">
            <a:spLocks noChangeArrowheads="1"/>
          </p:cNvSpPr>
          <p:nvPr/>
        </p:nvSpPr>
        <p:spPr bwMode="auto">
          <a:xfrm>
            <a:off x="3219450" y="2362201"/>
            <a:ext cx="5753100" cy="1662113"/>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i="1" dirty="0">
                <a:latin typeface="Arial Black" charset="0"/>
                <a:cs typeface="Arial Black" charset="0"/>
              </a:rPr>
              <a:t>“Go into all the world and preach the gospel to every creature.”</a:t>
            </a:r>
          </a:p>
          <a:p>
            <a:pPr algn="r"/>
            <a:r>
              <a:rPr lang="en-US" sz="1800" i="1" dirty="0">
                <a:latin typeface="Arial Black" charset="0"/>
                <a:cs typeface="Arial Black" charset="0"/>
              </a:rPr>
              <a:t>Mark 16:15</a:t>
            </a:r>
          </a:p>
        </p:txBody>
      </p:sp>
    </p:spTree>
  </p:cSld>
  <p:clrMapOvr>
    <a:masterClrMapping/>
  </p:clrMapOvr>
  <p:transition>
    <p:random/>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ethiop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87"/>
            <a:ext cx="12192000" cy="6856413"/>
          </a:xfrm>
          <a:prstGeom prst="rect">
            <a:avLst/>
          </a:prstGeom>
        </p:spPr>
      </p:pic>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ETHIOPIAN CHRISTIANS</a:t>
            </a:r>
          </a:p>
        </p:txBody>
      </p:sp>
    </p:spTree>
    <p:extLst>
      <p:ext uri="{BB962C8B-B14F-4D97-AF65-F5344CB8AC3E}">
        <p14:creationId xmlns:p14="http://schemas.microsoft.com/office/powerpoint/2010/main" val="4056768356"/>
      </p:ext>
    </p:extLst>
  </p:cSld>
  <p:clrMapOvr>
    <a:masterClrMapping/>
  </p:clrMapOvr>
  <p:transition>
    <p:random/>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s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024755"/>
            <a:ext cx="13738121" cy="10178155"/>
          </a:xfrm>
          <a:prstGeom prst="rect">
            <a:avLst/>
          </a:prstGeom>
        </p:spPr>
      </p:pic>
      <p:sp>
        <p:nvSpPr>
          <p:cNvPr id="7" name="Rectangle 6"/>
          <p:cNvSpPr/>
          <p:nvPr/>
        </p:nvSpPr>
        <p:spPr>
          <a:xfrm>
            <a:off x="1447800" y="381000"/>
            <a:ext cx="9601200"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EXPANSION IN CENTRAL &amp; EAST ASIA</a:t>
            </a:r>
          </a:p>
        </p:txBody>
      </p:sp>
      <p:sp>
        <p:nvSpPr>
          <p:cNvPr id="5" name="Rectangle 4"/>
          <p:cNvSpPr/>
          <p:nvPr/>
        </p:nvSpPr>
        <p:spPr>
          <a:xfrm>
            <a:off x="1828800" y="3276600"/>
            <a:ext cx="9601200" cy="3046988"/>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“Eastward from the great school of Edessa (Urfa) the envoys of Christianity went forth. They pitched their tent in the camps of the wandering Tartar, the Lama of Tibet trembled at their words, they stood in the rice fields of the Punjab, and they taught the fishermen by the Sea of Aral.”</a:t>
            </a:r>
          </a:p>
        </p:txBody>
      </p:sp>
    </p:spTree>
    <p:extLst>
      <p:ext uri="{BB962C8B-B14F-4D97-AF65-F5344CB8AC3E}">
        <p14:creationId xmlns:p14="http://schemas.microsoft.com/office/powerpoint/2010/main" val="3017632693"/>
      </p:ext>
    </p:extLst>
  </p:cSld>
  <p:clrMapOvr>
    <a:masterClrMapping/>
  </p:clrMapOvr>
  <p:transition>
    <p:random/>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s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024755"/>
            <a:ext cx="13738121" cy="10178155"/>
          </a:xfrm>
          <a:prstGeom prst="rect">
            <a:avLst/>
          </a:prstGeom>
        </p:spPr>
      </p:pic>
      <p:sp>
        <p:nvSpPr>
          <p:cNvPr id="7" name="Rectangle 6"/>
          <p:cNvSpPr/>
          <p:nvPr/>
        </p:nvSpPr>
        <p:spPr>
          <a:xfrm>
            <a:off x="1371600" y="381000"/>
            <a:ext cx="9601200"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EXPANSION IN CENTRAL &amp; EAST ASIA</a:t>
            </a:r>
          </a:p>
        </p:txBody>
      </p:sp>
      <p:sp>
        <p:nvSpPr>
          <p:cNvPr id="5" name="Rectangle 4"/>
          <p:cNvSpPr/>
          <p:nvPr/>
        </p:nvSpPr>
        <p:spPr>
          <a:xfrm>
            <a:off x="1828800" y="3124200"/>
            <a:ext cx="8839200" cy="3539430"/>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“We are called Christians by the one name of the Messiah. As regards our customs, our brethren abstain from everything that is contrary to their profession. Parthian Christians do not take 2 wives. Jewish Christians are not circumcised. Our Bactrian sisters do not practice promiscuity. </a:t>
            </a:r>
          </a:p>
        </p:txBody>
      </p:sp>
    </p:spTree>
    <p:extLst>
      <p:ext uri="{BB962C8B-B14F-4D97-AF65-F5344CB8AC3E}">
        <p14:creationId xmlns:p14="http://schemas.microsoft.com/office/powerpoint/2010/main" val="2813330487"/>
      </p:ext>
    </p:extLst>
  </p:cSld>
  <p:clrMapOvr>
    <a:masterClrMapping/>
  </p:clrMapOvr>
  <p:transition>
    <p:random/>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s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024755"/>
            <a:ext cx="13738121" cy="10178155"/>
          </a:xfrm>
          <a:prstGeom prst="rect">
            <a:avLst/>
          </a:prstGeom>
        </p:spPr>
      </p:pic>
      <p:sp>
        <p:nvSpPr>
          <p:cNvPr id="7" name="Rectangle 6"/>
          <p:cNvSpPr/>
          <p:nvPr/>
        </p:nvSpPr>
        <p:spPr>
          <a:xfrm>
            <a:off x="1219200" y="381000"/>
            <a:ext cx="9829800"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EXPANSION IN CENTRAL &amp; EAST ASIA</a:t>
            </a:r>
          </a:p>
        </p:txBody>
      </p:sp>
      <p:sp>
        <p:nvSpPr>
          <p:cNvPr id="5" name="Rectangle 4"/>
          <p:cNvSpPr/>
          <p:nvPr/>
        </p:nvSpPr>
        <p:spPr>
          <a:xfrm>
            <a:off x="1143000" y="3276601"/>
            <a:ext cx="10134600" cy="3539430"/>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“Persians do not take their daughter to wife. Medes do not desert their dying relatives or bury them alive. Christians in Edessa (Urfa) do not kill their wives or sisters who commit fornication, but commit them to the judgment of God. Christians in </a:t>
            </a:r>
            <a:r>
              <a:rPr lang="en-US" sz="3200" b="1" dirty="0" err="1">
                <a:ln w="25400">
                  <a:noFill/>
                </a:ln>
                <a:effectLst>
                  <a:glow rad="228600">
                    <a:schemeClr val="bg2"/>
                  </a:glow>
                </a:effectLst>
                <a:latin typeface="Arial"/>
                <a:cs typeface="Arial"/>
              </a:rPr>
              <a:t>Hatra</a:t>
            </a:r>
            <a:r>
              <a:rPr lang="en-US" sz="3200" b="1" dirty="0">
                <a:ln w="25400">
                  <a:noFill/>
                </a:ln>
                <a:effectLst>
                  <a:glow rad="228600">
                    <a:schemeClr val="bg2"/>
                  </a:glow>
                </a:effectLst>
                <a:latin typeface="Arial"/>
                <a:cs typeface="Arial"/>
              </a:rPr>
              <a:t> do not stone thieves.”</a:t>
            </a:r>
          </a:p>
          <a:p>
            <a:pPr algn="r"/>
            <a:r>
              <a:rPr lang="en-US" sz="3200" b="1" dirty="0">
                <a:ln w="25400">
                  <a:noFill/>
                </a:ln>
                <a:effectLst>
                  <a:glow rad="228600">
                    <a:schemeClr val="bg2"/>
                  </a:glow>
                </a:effectLst>
                <a:latin typeface="Arial"/>
                <a:cs typeface="Arial"/>
              </a:rPr>
              <a:t>AD 96</a:t>
            </a:r>
          </a:p>
        </p:txBody>
      </p:sp>
    </p:spTree>
    <p:extLst>
      <p:ext uri="{BB962C8B-B14F-4D97-AF65-F5344CB8AC3E}">
        <p14:creationId xmlns:p14="http://schemas.microsoft.com/office/powerpoint/2010/main" val="71241049"/>
      </p:ext>
    </p:extLst>
  </p:cSld>
  <p:clrMapOvr>
    <a:masterClrMapping/>
  </p:clrMapOvr>
  <p:transition>
    <p:random/>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s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024755"/>
            <a:ext cx="13738121" cy="10178155"/>
          </a:xfrm>
          <a:prstGeom prst="rect">
            <a:avLst/>
          </a:prstGeom>
        </p:spPr>
      </p:pic>
      <p:sp>
        <p:nvSpPr>
          <p:cNvPr id="7" name="Rectangle 6"/>
          <p:cNvSpPr/>
          <p:nvPr/>
        </p:nvSpPr>
        <p:spPr>
          <a:xfrm>
            <a:off x="1600200" y="381000"/>
            <a:ext cx="9067800"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EXPANSION IN CENTRAL &amp; EAST ASIA</a:t>
            </a:r>
          </a:p>
        </p:txBody>
      </p:sp>
      <p:sp>
        <p:nvSpPr>
          <p:cNvPr id="5" name="Rectangle 4"/>
          <p:cNvSpPr/>
          <p:nvPr/>
        </p:nvSpPr>
        <p:spPr>
          <a:xfrm>
            <a:off x="1828800" y="3276601"/>
            <a:ext cx="8839200" cy="1569660"/>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By the year AD 800 there were still more followers of Christ east of Damascus than west of Damascus.</a:t>
            </a:r>
          </a:p>
        </p:txBody>
      </p:sp>
    </p:spTree>
    <p:extLst>
      <p:ext uri="{BB962C8B-B14F-4D97-AF65-F5344CB8AC3E}">
        <p14:creationId xmlns:p14="http://schemas.microsoft.com/office/powerpoint/2010/main" val="2222662247"/>
      </p:ext>
    </p:extLst>
  </p:cSld>
  <p:clrMapOvr>
    <a:masterClrMapping/>
  </p:clrMapOvr>
  <p:transition>
    <p:random/>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Palm Sunday in Khocho, China, 683–770 AD, Tang Dynas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90600"/>
            <a:ext cx="12192000" cy="8883681"/>
          </a:xfrm>
          <a:prstGeom prst="rect">
            <a:avLst/>
          </a:prstGeom>
        </p:spPr>
      </p:pic>
      <p:sp>
        <p:nvSpPr>
          <p:cNvPr id="7" name="Rectangle 6"/>
          <p:cNvSpPr/>
          <p:nvPr/>
        </p:nvSpPr>
        <p:spPr>
          <a:xfrm>
            <a:off x="1524001" y="381000"/>
            <a:ext cx="9142412"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ASIAN CHURCH HISTORY</a:t>
            </a:r>
          </a:p>
        </p:txBody>
      </p:sp>
      <p:sp>
        <p:nvSpPr>
          <p:cNvPr id="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err="1">
                <a:latin typeface="Arial Black" charset="0"/>
                <a:cs typeface="Arial Black" charset="0"/>
              </a:rPr>
              <a:t>Uighar</a:t>
            </a:r>
            <a:r>
              <a:rPr lang="en-US" sz="1800" i="1" dirty="0">
                <a:latin typeface="Arial Black" charset="0"/>
                <a:cs typeface="Arial Black" charset="0"/>
              </a:rPr>
              <a:t> Palm Sunday service painting from </a:t>
            </a:r>
            <a:r>
              <a:rPr lang="en-US" sz="1800" i="1" dirty="0" err="1">
                <a:latin typeface="Arial Black" charset="0"/>
                <a:cs typeface="Arial Black" charset="0"/>
              </a:rPr>
              <a:t>Khocho</a:t>
            </a:r>
            <a:r>
              <a:rPr lang="en-US" sz="1800" i="1" dirty="0">
                <a:latin typeface="Arial Black" charset="0"/>
                <a:cs typeface="Arial Black" charset="0"/>
              </a:rPr>
              <a:t>, western China</a:t>
            </a:r>
          </a:p>
        </p:txBody>
      </p:sp>
    </p:spTree>
    <p:extLst>
      <p:ext uri="{BB962C8B-B14F-4D97-AF65-F5344CB8AC3E}">
        <p14:creationId xmlns:p14="http://schemas.microsoft.com/office/powerpoint/2010/main" val="3358858536"/>
      </p:ext>
    </p:extLst>
  </p:cSld>
  <p:clrMapOvr>
    <a:masterClrMapping/>
  </p:clrMapOvr>
  <p:transition>
    <p:random/>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urkis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54001"/>
            <a:ext cx="9144000" cy="6341377"/>
          </a:xfrm>
          <a:prstGeom prst="rect">
            <a:avLst/>
          </a:prstGeom>
        </p:spPr>
      </p:pic>
      <p:sp>
        <p:nvSpPr>
          <p:cNvPr id="7" name="Rectangle 6"/>
          <p:cNvSpPr/>
          <p:nvPr/>
        </p:nvSpPr>
        <p:spPr>
          <a:xfrm>
            <a:off x="1524001" y="381000"/>
            <a:ext cx="9142412"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TURKISH PEOPLE</a:t>
            </a:r>
          </a:p>
        </p:txBody>
      </p:sp>
    </p:spTree>
    <p:extLst>
      <p:ext uri="{BB962C8B-B14F-4D97-AF65-F5344CB8AC3E}">
        <p14:creationId xmlns:p14="http://schemas.microsoft.com/office/powerpoint/2010/main" val="3286036851"/>
      </p:ext>
    </p:extLst>
  </p:cSld>
  <p:clrMapOvr>
    <a:masterClrMapping/>
  </p:clrMapOvr>
  <p:transition>
    <p:random/>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sia_map-Altai_Knot.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8600"/>
            <a:ext cx="12192000" cy="7261066"/>
          </a:xfrm>
          <a:prstGeom prst="rect">
            <a:avLst/>
          </a:prstGeom>
        </p:spPr>
      </p:pic>
      <p:sp>
        <p:nvSpPr>
          <p:cNvPr id="7" name="Rectangle 6"/>
          <p:cNvSpPr/>
          <p:nvPr/>
        </p:nvSpPr>
        <p:spPr>
          <a:xfrm>
            <a:off x="1524001" y="381000"/>
            <a:ext cx="9142412"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ALTAI MOUNTAINS</a:t>
            </a:r>
          </a:p>
        </p:txBody>
      </p:sp>
    </p:spTree>
    <p:extLst>
      <p:ext uri="{BB962C8B-B14F-4D97-AF65-F5344CB8AC3E}">
        <p14:creationId xmlns:p14="http://schemas.microsoft.com/office/powerpoint/2010/main" val="2191105214"/>
      </p:ext>
    </p:extLst>
  </p:cSld>
  <p:clrMapOvr>
    <a:masterClrMapping/>
  </p:clrMapOvr>
  <p:transition>
    <p:random/>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old-baghdad.jpg">
            <a:extLst>
              <a:ext uri="{FF2B5EF4-FFF2-40B4-BE49-F238E27FC236}">
                <a16:creationId xmlns:a16="http://schemas.microsoft.com/office/drawing/2014/main" id="{D9822004-BFE5-A8E1-CAB1-91058260532F}"/>
              </a:ext>
            </a:extLst>
          </p:cNvPr>
          <p:cNvPicPr>
            <a:picLocks noChangeAspect="1"/>
          </p:cNvPicPr>
          <p:nvPr/>
        </p:nvPicPr>
        <p:blipFill rotWithShape="1">
          <a:blip r:embed="rId2">
            <a:extLst>
              <a:ext uri="{28A0092B-C50C-407E-A947-70E740481C1C}">
                <a14:useLocalDpi xmlns:a14="http://schemas.microsoft.com/office/drawing/2010/main"/>
              </a:ext>
            </a:extLst>
          </a:blip>
          <a:srcRect t="1112" r="1250"/>
          <a:stretch/>
        </p:blipFill>
        <p:spPr>
          <a:xfrm>
            <a:off x="0" y="-9646"/>
            <a:ext cx="12192000" cy="6867646"/>
          </a:xfrm>
          <a:prstGeom prst="rect">
            <a:avLst/>
          </a:prstGeom>
        </p:spPr>
      </p:pic>
      <p:sp>
        <p:nvSpPr>
          <p:cNvPr id="7" name="Rectangle 6"/>
          <p:cNvSpPr/>
          <p:nvPr/>
        </p:nvSpPr>
        <p:spPr>
          <a:xfrm>
            <a:off x="1524000" y="6030380"/>
            <a:ext cx="9142412"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BAGHDAD</a:t>
            </a:r>
          </a:p>
        </p:txBody>
      </p:sp>
      <p:sp>
        <p:nvSpPr>
          <p:cNvPr id="5" name="Rectangle 4"/>
          <p:cNvSpPr/>
          <p:nvPr/>
        </p:nvSpPr>
        <p:spPr>
          <a:xfrm>
            <a:off x="0" y="381000"/>
            <a:ext cx="12191998" cy="1569660"/>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One reason the Persian government said they moved their capital from Ctesiphon to Baghdad in AD 762 was “because it will put us in touch with lands as far as China.”</a:t>
            </a:r>
          </a:p>
        </p:txBody>
      </p:sp>
      <p:sp>
        <p:nvSpPr>
          <p:cNvPr id="6" name="Rectangle 5"/>
          <p:cNvSpPr/>
          <p:nvPr/>
        </p:nvSpPr>
        <p:spPr>
          <a:xfrm>
            <a:off x="-1" y="4800600"/>
            <a:ext cx="12191999" cy="1077218"/>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In AD 814 Baghdad was probably </a:t>
            </a:r>
            <a:br>
              <a:rPr lang="en-US" sz="3200" b="1" dirty="0">
                <a:ln w="25400">
                  <a:noFill/>
                </a:ln>
                <a:effectLst>
                  <a:glow rad="228600">
                    <a:schemeClr val="bg2"/>
                  </a:glow>
                </a:effectLst>
                <a:latin typeface="Arial"/>
                <a:cs typeface="Arial"/>
              </a:rPr>
            </a:br>
            <a:r>
              <a:rPr lang="en-US" sz="3200" b="1" dirty="0">
                <a:ln w="25400">
                  <a:noFill/>
                </a:ln>
                <a:effectLst>
                  <a:glow rad="228600">
                    <a:schemeClr val="bg2"/>
                  </a:glow>
                </a:effectLst>
                <a:latin typeface="Arial"/>
                <a:cs typeface="Arial"/>
              </a:rPr>
              <a:t>the largest city in the world.</a:t>
            </a:r>
          </a:p>
        </p:txBody>
      </p:sp>
    </p:spTree>
    <p:extLst>
      <p:ext uri="{BB962C8B-B14F-4D97-AF65-F5344CB8AC3E}">
        <p14:creationId xmlns:p14="http://schemas.microsoft.com/office/powerpoint/2010/main" val="1340365625"/>
      </p:ext>
    </p:extLst>
  </p:cSld>
  <p:clrMapOvr>
    <a:masterClrMapping/>
  </p:clrMapOvr>
  <p:transition>
    <p:random/>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urk_mongo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97560"/>
            <a:ext cx="12191999" cy="9560560"/>
          </a:xfrm>
          <a:prstGeom prst="rect">
            <a:avLst/>
          </a:prstGeom>
        </p:spPr>
      </p:pic>
      <p:sp>
        <p:nvSpPr>
          <p:cNvPr id="7" name="Rectangle 6"/>
          <p:cNvSpPr/>
          <p:nvPr/>
        </p:nvSpPr>
        <p:spPr>
          <a:xfrm>
            <a:off x="1524001" y="152400"/>
            <a:ext cx="9142412"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EURASIA BEFORE GENGHIZ KHAN - 1200</a:t>
            </a:r>
          </a:p>
        </p:txBody>
      </p:sp>
    </p:spTree>
    <p:extLst>
      <p:ext uri="{BB962C8B-B14F-4D97-AF65-F5344CB8AC3E}">
        <p14:creationId xmlns:p14="http://schemas.microsoft.com/office/powerpoint/2010/main" val="3195660046"/>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JesusMtOliv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646331"/>
          </a:xfrm>
          <a:prstGeom prst="rect">
            <a:avLst/>
          </a:prstGeom>
          <a:solidFill>
            <a:srgbClr val="000514"/>
          </a:solidFill>
          <a:ln>
            <a:noFill/>
          </a:ln>
        </p:spPr>
        <p:txBody>
          <a:bodyPr wrap="square">
            <a:spAutoFit/>
          </a:bodyPr>
          <a:lstStyle/>
          <a:p>
            <a:pPr algn="ctr" fontAlgn="auto">
              <a:spcBef>
                <a:spcPts val="0"/>
              </a:spcBef>
              <a:spcAft>
                <a:spcPts val="0"/>
              </a:spcAft>
            </a:pPr>
            <a:r>
              <a:rPr lang="en-US" sz="3600" b="1" dirty="0">
                <a:ln w="25400">
                  <a:solidFill>
                    <a:srgbClr val="000000"/>
                  </a:solidFill>
                </a:ln>
                <a:effectLst>
                  <a:outerShdw blurRad="50800" dist="50800" dir="2700000" algn="tl" rotWithShape="0">
                    <a:srgbClr val="000000">
                      <a:alpha val="43000"/>
                    </a:srgbClr>
                  </a:outerShdw>
                </a:effectLst>
                <a:latin typeface="Arial"/>
                <a:cs typeface="Arial"/>
              </a:rPr>
              <a:t>ASIAN CHURCH HISTORY</a:t>
            </a:r>
          </a:p>
        </p:txBody>
      </p:sp>
      <p:sp>
        <p:nvSpPr>
          <p:cNvPr id="16387"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a:latin typeface="Arial Black" charset="0"/>
                <a:cs typeface="Arial Black" charset="0"/>
              </a:rPr>
              <a:t>Mt of Olives</a:t>
            </a:r>
          </a:p>
        </p:txBody>
      </p:sp>
      <p:sp>
        <p:nvSpPr>
          <p:cNvPr id="16388" name="Text Box 7"/>
          <p:cNvSpPr txBox="1">
            <a:spLocks noChangeArrowheads="1"/>
          </p:cNvSpPr>
          <p:nvPr/>
        </p:nvSpPr>
        <p:spPr bwMode="auto">
          <a:xfrm>
            <a:off x="3219450" y="2362200"/>
            <a:ext cx="5753100" cy="3386138"/>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i="1">
                <a:latin typeface="Arial Black" charset="0"/>
                <a:cs typeface="Arial Black" charset="0"/>
              </a:rPr>
              <a:t>“But you shall receive power when the Holy Spirit has come upon you; and you shall be witnesses to Me in Jerusalem, and in all Judea and Samaria, and to the end of the earth.”</a:t>
            </a:r>
          </a:p>
          <a:p>
            <a:pPr algn="r"/>
            <a:r>
              <a:rPr lang="en-US" sz="1800" i="1">
                <a:latin typeface="Arial Black" charset="0"/>
                <a:cs typeface="Arial Black" charset="0"/>
              </a:rPr>
              <a:t>Acts 1:8</a:t>
            </a:r>
          </a:p>
        </p:txBody>
      </p:sp>
    </p:spTree>
  </p:cSld>
  <p:clrMapOvr>
    <a:masterClrMapping/>
  </p:clrMapOvr>
  <p:transition>
    <p:random/>
  </p:transition>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WangKh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p:nvSpPr>
        <p:spPr>
          <a:xfrm>
            <a:off x="1524001" y="381000"/>
            <a:ext cx="9142412"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WANG KHAN</a:t>
            </a:r>
          </a:p>
        </p:txBody>
      </p:sp>
    </p:spTree>
    <p:extLst>
      <p:ext uri="{BB962C8B-B14F-4D97-AF65-F5344CB8AC3E}">
        <p14:creationId xmlns:p14="http://schemas.microsoft.com/office/powerpoint/2010/main" val="1962612466"/>
      </p:ext>
    </p:extLst>
  </p:cSld>
  <p:clrMapOvr>
    <a:masterClrMapping/>
  </p:clrMapOvr>
  <p:transition>
    <p:random/>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ltay_beluc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 y="0"/>
            <a:ext cx="12344400" cy="6858000"/>
          </a:xfrm>
          <a:prstGeom prst="rect">
            <a:avLst/>
          </a:prstGeom>
        </p:spPr>
      </p:pic>
      <p:sp>
        <p:nvSpPr>
          <p:cNvPr id="7" name="Rectangle 6"/>
          <p:cNvSpPr/>
          <p:nvPr/>
        </p:nvSpPr>
        <p:spPr>
          <a:xfrm>
            <a:off x="1524001" y="381000"/>
            <a:ext cx="9142412"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TARBAGATAI MOUNTAINS</a:t>
            </a:r>
          </a:p>
        </p:txBody>
      </p:sp>
    </p:spTree>
    <p:extLst>
      <p:ext uri="{BB962C8B-B14F-4D97-AF65-F5344CB8AC3E}">
        <p14:creationId xmlns:p14="http://schemas.microsoft.com/office/powerpoint/2010/main" val="616231563"/>
      </p:ext>
    </p:extLst>
  </p:cSld>
  <p:clrMapOvr>
    <a:masterClrMapping/>
  </p:clrMapOvr>
  <p:transition>
    <p:random/>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Uigu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600" y="-1143000"/>
            <a:ext cx="12293600" cy="9220200"/>
          </a:xfrm>
          <a:prstGeom prst="rect">
            <a:avLst/>
          </a:prstGeom>
        </p:spPr>
      </p:pic>
      <p:sp>
        <p:nvSpPr>
          <p:cNvPr id="7" name="Rectangle 6"/>
          <p:cNvSpPr/>
          <p:nvPr/>
        </p:nvSpPr>
        <p:spPr>
          <a:xfrm>
            <a:off x="1524001" y="381000"/>
            <a:ext cx="9142412"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UIGURS</a:t>
            </a:r>
          </a:p>
        </p:txBody>
      </p:sp>
    </p:spTree>
    <p:extLst>
      <p:ext uri="{BB962C8B-B14F-4D97-AF65-F5344CB8AC3E}">
        <p14:creationId xmlns:p14="http://schemas.microsoft.com/office/powerpoint/2010/main" val="3196622564"/>
      </p:ext>
    </p:extLst>
  </p:cSld>
  <p:clrMapOvr>
    <a:masterClrMapping/>
  </p:clrMapOvr>
  <p:transition>
    <p:random/>
  </p:transition>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siaAntiochXi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753472" cy="6858000"/>
          </a:xfrm>
          <a:prstGeom prst="rect">
            <a:avLst/>
          </a:prstGeom>
        </p:spPr>
      </p:pic>
      <p:sp>
        <p:nvSpPr>
          <p:cNvPr id="7" name="Rectangle 6"/>
          <p:cNvSpPr/>
          <p:nvPr/>
        </p:nvSpPr>
        <p:spPr>
          <a:xfrm>
            <a:off x="1066801" y="381000"/>
            <a:ext cx="9142412"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MERV</a:t>
            </a:r>
          </a:p>
        </p:txBody>
      </p:sp>
      <p:sp>
        <p:nvSpPr>
          <p:cNvPr id="4" name="TextBox 3"/>
          <p:cNvSpPr txBox="1"/>
          <p:nvPr/>
        </p:nvSpPr>
        <p:spPr>
          <a:xfrm>
            <a:off x="533400" y="1704202"/>
            <a:ext cx="1524000" cy="338554"/>
          </a:xfrm>
          <a:prstGeom prst="rect">
            <a:avLst/>
          </a:prstGeom>
          <a:solidFill>
            <a:schemeClr val="bg2"/>
          </a:solidFill>
        </p:spPr>
        <p:txBody>
          <a:bodyPr wrap="square" rtlCol="0">
            <a:spAutoFit/>
          </a:bodyPr>
          <a:lstStyle/>
          <a:p>
            <a:pPr algn="ctr"/>
            <a:r>
              <a:rPr lang="en-US" sz="1600" b="1" dirty="0">
                <a:latin typeface="Arial"/>
                <a:cs typeface="Arial"/>
              </a:rPr>
              <a:t>ANTIOCH</a:t>
            </a:r>
          </a:p>
        </p:txBody>
      </p:sp>
      <p:sp>
        <p:nvSpPr>
          <p:cNvPr id="8" name="TextBox 7"/>
          <p:cNvSpPr txBox="1"/>
          <p:nvPr/>
        </p:nvSpPr>
        <p:spPr>
          <a:xfrm>
            <a:off x="4343400" y="2125135"/>
            <a:ext cx="838200" cy="338554"/>
          </a:xfrm>
          <a:prstGeom prst="rect">
            <a:avLst/>
          </a:prstGeom>
          <a:solidFill>
            <a:schemeClr val="bg2"/>
          </a:solidFill>
        </p:spPr>
        <p:txBody>
          <a:bodyPr wrap="square" rtlCol="0">
            <a:spAutoFit/>
          </a:bodyPr>
          <a:lstStyle>
            <a:defPPr>
              <a:defRPr lang="en-US"/>
            </a:defPPr>
            <a:lvl1pPr algn="ctr">
              <a:defRPr sz="1600" b="1">
                <a:latin typeface="Arial"/>
                <a:cs typeface="Arial"/>
              </a:defRPr>
            </a:lvl1pPr>
          </a:lstStyle>
          <a:p>
            <a:r>
              <a:rPr lang="en-US" dirty="0"/>
              <a:t>MERV</a:t>
            </a:r>
          </a:p>
        </p:txBody>
      </p:sp>
      <p:sp>
        <p:nvSpPr>
          <p:cNvPr id="9" name="Donut 8"/>
          <p:cNvSpPr/>
          <p:nvPr/>
        </p:nvSpPr>
        <p:spPr bwMode="auto">
          <a:xfrm>
            <a:off x="4785360" y="1905000"/>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a:defRPr/>
            </a:pPr>
            <a:endParaRPr lang="en-US"/>
          </a:p>
        </p:txBody>
      </p:sp>
      <p:sp>
        <p:nvSpPr>
          <p:cNvPr id="10" name="TextBox 9"/>
          <p:cNvSpPr txBox="1"/>
          <p:nvPr/>
        </p:nvSpPr>
        <p:spPr>
          <a:xfrm>
            <a:off x="8761413" y="2286001"/>
            <a:ext cx="1143000" cy="338554"/>
          </a:xfrm>
          <a:prstGeom prst="rect">
            <a:avLst/>
          </a:prstGeom>
          <a:solidFill>
            <a:schemeClr val="bg2"/>
          </a:solidFill>
        </p:spPr>
        <p:txBody>
          <a:bodyPr wrap="square" rtlCol="0">
            <a:spAutoFit/>
          </a:bodyPr>
          <a:lstStyle/>
          <a:p>
            <a:pPr algn="ctr"/>
            <a:r>
              <a:rPr lang="en-US" sz="1600" b="1" dirty="0">
                <a:latin typeface="Arial"/>
                <a:cs typeface="Arial"/>
              </a:rPr>
              <a:t>XIAN</a:t>
            </a:r>
          </a:p>
        </p:txBody>
      </p:sp>
      <p:sp>
        <p:nvSpPr>
          <p:cNvPr id="11" name="Donut 10"/>
          <p:cNvSpPr/>
          <p:nvPr/>
        </p:nvSpPr>
        <p:spPr bwMode="auto">
          <a:xfrm>
            <a:off x="3810000" y="2346960"/>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a:defRPr/>
            </a:pPr>
            <a:endParaRPr lang="en-US"/>
          </a:p>
        </p:txBody>
      </p:sp>
      <p:sp>
        <p:nvSpPr>
          <p:cNvPr id="12" name="TextBox 11"/>
          <p:cNvSpPr txBox="1"/>
          <p:nvPr/>
        </p:nvSpPr>
        <p:spPr>
          <a:xfrm>
            <a:off x="2834641" y="2265824"/>
            <a:ext cx="1065671" cy="276578"/>
          </a:xfrm>
          <a:prstGeom prst="rect">
            <a:avLst/>
          </a:prstGeom>
          <a:solidFill>
            <a:schemeClr val="bg2">
              <a:alpha val="0"/>
            </a:schemeClr>
          </a:solidFill>
        </p:spPr>
        <p:txBody>
          <a:bodyPr wrap="square" rtlCol="0">
            <a:spAutoFit/>
          </a:bodyPr>
          <a:lstStyle/>
          <a:p>
            <a:pPr algn="ctr"/>
            <a:r>
              <a:rPr lang="en-US" sz="1200" dirty="0">
                <a:solidFill>
                  <a:srgbClr val="000514"/>
                </a:solidFill>
                <a:latin typeface="Abadi MT Condensed Extra Bold"/>
                <a:cs typeface="Abadi MT Condensed Extra Bold"/>
              </a:rPr>
              <a:t>NISHAPUR</a:t>
            </a:r>
          </a:p>
        </p:txBody>
      </p:sp>
      <p:sp>
        <p:nvSpPr>
          <p:cNvPr id="13" name="Donut 12"/>
          <p:cNvSpPr/>
          <p:nvPr/>
        </p:nvSpPr>
        <p:spPr bwMode="auto">
          <a:xfrm>
            <a:off x="4280182" y="2667000"/>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a:defRPr/>
            </a:pPr>
            <a:endParaRPr lang="en-US"/>
          </a:p>
        </p:txBody>
      </p:sp>
      <p:sp>
        <p:nvSpPr>
          <p:cNvPr id="15" name="TextBox 14"/>
          <p:cNvSpPr txBox="1"/>
          <p:nvPr/>
        </p:nvSpPr>
        <p:spPr>
          <a:xfrm>
            <a:off x="4253089" y="2542402"/>
            <a:ext cx="776111" cy="276999"/>
          </a:xfrm>
          <a:prstGeom prst="rect">
            <a:avLst/>
          </a:prstGeom>
          <a:solidFill>
            <a:schemeClr val="bg2">
              <a:alpha val="0"/>
            </a:schemeClr>
          </a:solidFill>
        </p:spPr>
        <p:txBody>
          <a:bodyPr wrap="square" rtlCol="0">
            <a:spAutoFit/>
          </a:bodyPr>
          <a:lstStyle/>
          <a:p>
            <a:pPr algn="ctr"/>
            <a:r>
              <a:rPr lang="en-US" sz="1200" dirty="0">
                <a:solidFill>
                  <a:srgbClr val="000514"/>
                </a:solidFill>
                <a:latin typeface="Abadi MT Condensed Extra Bold"/>
                <a:cs typeface="Abadi MT Condensed Extra Bold"/>
              </a:rPr>
              <a:t>HERAT</a:t>
            </a:r>
          </a:p>
        </p:txBody>
      </p:sp>
      <p:sp>
        <p:nvSpPr>
          <p:cNvPr id="16" name="Donut 15"/>
          <p:cNvSpPr/>
          <p:nvPr/>
        </p:nvSpPr>
        <p:spPr bwMode="auto">
          <a:xfrm>
            <a:off x="1413933" y="2238022"/>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a:defRPr/>
            </a:pPr>
            <a:endParaRPr lang="en-US"/>
          </a:p>
        </p:txBody>
      </p:sp>
      <p:sp>
        <p:nvSpPr>
          <p:cNvPr id="17" name="TextBox 16"/>
          <p:cNvSpPr txBox="1"/>
          <p:nvPr/>
        </p:nvSpPr>
        <p:spPr>
          <a:xfrm>
            <a:off x="1143000" y="1981201"/>
            <a:ext cx="856544" cy="276999"/>
          </a:xfrm>
          <a:prstGeom prst="rect">
            <a:avLst/>
          </a:prstGeom>
          <a:solidFill>
            <a:schemeClr val="bg2">
              <a:alpha val="0"/>
            </a:schemeClr>
          </a:solidFill>
        </p:spPr>
        <p:txBody>
          <a:bodyPr wrap="square" rtlCol="0">
            <a:spAutoFit/>
          </a:bodyPr>
          <a:lstStyle/>
          <a:p>
            <a:pPr algn="ctr"/>
            <a:r>
              <a:rPr lang="en-US" sz="1200" dirty="0">
                <a:solidFill>
                  <a:schemeClr val="bg2"/>
                </a:solidFill>
                <a:latin typeface="Abadi MT Condensed Extra Bold"/>
                <a:cs typeface="Abadi MT Condensed Extra Bold"/>
              </a:rPr>
              <a:t>EDESSA</a:t>
            </a:r>
          </a:p>
        </p:txBody>
      </p:sp>
      <p:sp>
        <p:nvSpPr>
          <p:cNvPr id="18" name="Donut 17"/>
          <p:cNvSpPr/>
          <p:nvPr/>
        </p:nvSpPr>
        <p:spPr bwMode="auto">
          <a:xfrm>
            <a:off x="1662289" y="2362200"/>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a:defRPr/>
            </a:pPr>
            <a:endParaRPr lang="en-US"/>
          </a:p>
        </p:txBody>
      </p:sp>
      <p:sp>
        <p:nvSpPr>
          <p:cNvPr id="19" name="TextBox 18"/>
          <p:cNvSpPr txBox="1"/>
          <p:nvPr/>
        </p:nvSpPr>
        <p:spPr>
          <a:xfrm>
            <a:off x="1371600" y="2376312"/>
            <a:ext cx="853440" cy="276999"/>
          </a:xfrm>
          <a:prstGeom prst="rect">
            <a:avLst/>
          </a:prstGeom>
          <a:solidFill>
            <a:schemeClr val="bg2">
              <a:alpha val="0"/>
            </a:schemeClr>
          </a:solidFill>
        </p:spPr>
        <p:txBody>
          <a:bodyPr wrap="square" rtlCol="0">
            <a:spAutoFit/>
          </a:bodyPr>
          <a:lstStyle/>
          <a:p>
            <a:pPr algn="ctr"/>
            <a:r>
              <a:rPr lang="en-US" sz="1200" dirty="0">
                <a:solidFill>
                  <a:srgbClr val="000514"/>
                </a:solidFill>
                <a:latin typeface="Abadi MT Condensed Extra Bold"/>
                <a:cs typeface="Abadi MT Condensed Extra Bold"/>
              </a:rPr>
              <a:t>NISIBIS</a:t>
            </a:r>
          </a:p>
        </p:txBody>
      </p:sp>
      <p:sp>
        <p:nvSpPr>
          <p:cNvPr id="20" name="Donut 19"/>
          <p:cNvSpPr/>
          <p:nvPr/>
        </p:nvSpPr>
        <p:spPr bwMode="auto">
          <a:xfrm>
            <a:off x="1965960" y="2362200"/>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a:defRPr/>
            </a:pPr>
            <a:endParaRPr lang="en-US"/>
          </a:p>
        </p:txBody>
      </p:sp>
      <p:sp>
        <p:nvSpPr>
          <p:cNvPr id="21" name="TextBox 20"/>
          <p:cNvSpPr txBox="1"/>
          <p:nvPr/>
        </p:nvSpPr>
        <p:spPr>
          <a:xfrm>
            <a:off x="1981200" y="2266245"/>
            <a:ext cx="876300" cy="276999"/>
          </a:xfrm>
          <a:prstGeom prst="rect">
            <a:avLst/>
          </a:prstGeom>
          <a:solidFill>
            <a:schemeClr val="bg2">
              <a:alpha val="0"/>
            </a:schemeClr>
          </a:solidFill>
        </p:spPr>
        <p:txBody>
          <a:bodyPr wrap="square" rtlCol="0">
            <a:spAutoFit/>
          </a:bodyPr>
          <a:lstStyle/>
          <a:p>
            <a:pPr algn="ctr"/>
            <a:r>
              <a:rPr lang="en-US" sz="1200" dirty="0">
                <a:solidFill>
                  <a:srgbClr val="000514"/>
                </a:solidFill>
                <a:latin typeface="Abadi MT Condensed Extra Bold"/>
                <a:cs typeface="Abadi MT Condensed Extra Bold"/>
              </a:rPr>
              <a:t>ARBELA</a:t>
            </a:r>
          </a:p>
        </p:txBody>
      </p:sp>
      <p:sp>
        <p:nvSpPr>
          <p:cNvPr id="22" name="Donut 21"/>
          <p:cNvSpPr/>
          <p:nvPr/>
        </p:nvSpPr>
        <p:spPr bwMode="auto">
          <a:xfrm>
            <a:off x="2133600" y="2956560"/>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a:defRPr/>
            </a:pPr>
            <a:endParaRPr lang="en-US"/>
          </a:p>
        </p:txBody>
      </p:sp>
      <p:sp>
        <p:nvSpPr>
          <p:cNvPr id="23" name="TextBox 22"/>
          <p:cNvSpPr txBox="1"/>
          <p:nvPr/>
        </p:nvSpPr>
        <p:spPr>
          <a:xfrm>
            <a:off x="2077156" y="2861313"/>
            <a:ext cx="1199444" cy="276999"/>
          </a:xfrm>
          <a:prstGeom prst="rect">
            <a:avLst/>
          </a:prstGeom>
          <a:solidFill>
            <a:schemeClr val="bg2">
              <a:alpha val="0"/>
            </a:schemeClr>
          </a:solidFill>
        </p:spPr>
        <p:txBody>
          <a:bodyPr wrap="square" rtlCol="0">
            <a:spAutoFit/>
          </a:bodyPr>
          <a:lstStyle/>
          <a:p>
            <a:pPr algn="ctr"/>
            <a:r>
              <a:rPr lang="en-US" sz="1200" dirty="0">
                <a:solidFill>
                  <a:srgbClr val="000514"/>
                </a:solidFill>
                <a:latin typeface="Abadi MT Condensed Extra Bold"/>
                <a:cs typeface="Abadi MT Condensed Extra Bold"/>
              </a:rPr>
              <a:t>CTESIPHON</a:t>
            </a:r>
          </a:p>
        </p:txBody>
      </p:sp>
      <p:sp>
        <p:nvSpPr>
          <p:cNvPr id="24" name="Donut 23"/>
          <p:cNvSpPr/>
          <p:nvPr/>
        </p:nvSpPr>
        <p:spPr bwMode="auto">
          <a:xfrm>
            <a:off x="4215272" y="2194560"/>
            <a:ext cx="91440" cy="91440"/>
          </a:xfrm>
          <a:prstGeom prst="donut">
            <a:avLst>
              <a:gd name="adj" fmla="val 10603"/>
            </a:avLst>
          </a:prstGeom>
          <a:solidFill>
            <a:srgbClr val="FF0000"/>
          </a:solidFill>
          <a:ln w="9525" cap="flat" cmpd="sng" algn="ctr">
            <a:solidFill>
              <a:schemeClr val="bg2"/>
            </a:solidFill>
            <a:prstDash val="solid"/>
            <a:round/>
            <a:headEnd type="none" w="med" len="med"/>
            <a:tailEnd type="none" w="med" len="med"/>
          </a:ln>
          <a:effectLst/>
        </p:spPr>
        <p:txBody>
          <a:bodyPr/>
          <a:lstStyle/>
          <a:p>
            <a:pPr>
              <a:defRPr/>
            </a:pPr>
            <a:endParaRPr lang="en-US"/>
          </a:p>
        </p:txBody>
      </p:sp>
      <p:sp>
        <p:nvSpPr>
          <p:cNvPr id="25" name="TextBox 24"/>
          <p:cNvSpPr txBox="1"/>
          <p:nvPr/>
        </p:nvSpPr>
        <p:spPr>
          <a:xfrm>
            <a:off x="4862689" y="1800580"/>
            <a:ext cx="1343378" cy="276999"/>
          </a:xfrm>
          <a:prstGeom prst="rect">
            <a:avLst/>
          </a:prstGeom>
          <a:solidFill>
            <a:schemeClr val="bg2">
              <a:alpha val="0"/>
            </a:schemeClr>
          </a:solidFill>
        </p:spPr>
        <p:txBody>
          <a:bodyPr wrap="square" rtlCol="0">
            <a:spAutoFit/>
          </a:bodyPr>
          <a:lstStyle/>
          <a:p>
            <a:r>
              <a:rPr lang="en-US" sz="1200" dirty="0">
                <a:solidFill>
                  <a:srgbClr val="000514"/>
                </a:solidFill>
                <a:latin typeface="Abadi MT Condensed Extra Bold"/>
                <a:cs typeface="Abadi MT Condensed Extra Bold"/>
              </a:rPr>
              <a:t>SAMARKAND</a:t>
            </a:r>
          </a:p>
        </p:txBody>
      </p:sp>
      <p:sp>
        <p:nvSpPr>
          <p:cNvPr id="28" name="Donut 27"/>
          <p:cNvSpPr/>
          <p:nvPr/>
        </p:nvSpPr>
        <p:spPr bwMode="auto">
          <a:xfrm>
            <a:off x="9752013" y="2112214"/>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9" name="Donut 28"/>
          <p:cNvSpPr/>
          <p:nvPr/>
        </p:nvSpPr>
        <p:spPr bwMode="auto">
          <a:xfrm>
            <a:off x="4634089" y="1704202"/>
            <a:ext cx="457200" cy="417267"/>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extLst>
      <p:ext uri="{BB962C8B-B14F-4D97-AF65-F5344CB8AC3E}">
        <p14:creationId xmlns:p14="http://schemas.microsoft.com/office/powerpoint/2010/main" val="2301089566"/>
      </p:ext>
    </p:extLst>
  </p:cSld>
  <p:clrMapOvr>
    <a:masterClrMapping/>
  </p:clrMapOvr>
  <p:transition>
    <p:random/>
  </p:transition>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447800"/>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514">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ASIAN CHURCH HISTORY</a:t>
            </a:r>
          </a:p>
        </p:txBody>
      </p:sp>
      <p:sp>
        <p:nvSpPr>
          <p:cNvPr id="2" name="Donut 1"/>
          <p:cNvSpPr/>
          <p:nvPr/>
        </p:nvSpPr>
        <p:spPr bwMode="auto">
          <a:xfrm>
            <a:off x="3886200" y="26431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1" name="Donut 10"/>
          <p:cNvSpPr/>
          <p:nvPr/>
        </p:nvSpPr>
        <p:spPr bwMode="auto">
          <a:xfrm>
            <a:off x="6858000" y="3048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2" name="Donut 11"/>
          <p:cNvSpPr/>
          <p:nvPr/>
        </p:nvSpPr>
        <p:spPr bwMode="auto">
          <a:xfrm>
            <a:off x="2438400" y="29718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7" name="Donut 6"/>
          <p:cNvSpPr/>
          <p:nvPr/>
        </p:nvSpPr>
        <p:spPr bwMode="auto">
          <a:xfrm>
            <a:off x="5029200" y="39624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 name="Donut 7"/>
          <p:cNvSpPr/>
          <p:nvPr/>
        </p:nvSpPr>
        <p:spPr bwMode="auto">
          <a:xfrm>
            <a:off x="5715000" y="27432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 name="TextBox 2"/>
          <p:cNvSpPr txBox="1"/>
          <p:nvPr/>
        </p:nvSpPr>
        <p:spPr>
          <a:xfrm>
            <a:off x="5620124" y="3048001"/>
            <a:ext cx="1143000" cy="276999"/>
          </a:xfrm>
          <a:prstGeom prst="rect">
            <a:avLst/>
          </a:prstGeom>
          <a:noFill/>
        </p:spPr>
        <p:txBody>
          <a:bodyPr wrap="square" rtlCol="0">
            <a:spAutoFit/>
          </a:bodyPr>
          <a:lstStyle/>
          <a:p>
            <a:pPr algn="ctr"/>
            <a:r>
              <a:rPr lang="en-US" sz="1200" dirty="0">
                <a:solidFill>
                  <a:srgbClr val="000000"/>
                </a:solidFill>
                <a:latin typeface="Eras Bold ITC"/>
                <a:cs typeface="Eras Bold ITC"/>
              </a:rPr>
              <a:t>NISIBIS</a:t>
            </a:r>
          </a:p>
        </p:txBody>
      </p:sp>
      <p:sp>
        <p:nvSpPr>
          <p:cNvPr id="10" name="Donut 9"/>
          <p:cNvSpPr/>
          <p:nvPr/>
        </p:nvSpPr>
        <p:spPr bwMode="auto">
          <a:xfrm>
            <a:off x="7086600" y="4953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extLst>
      <p:ext uri="{BB962C8B-B14F-4D97-AF65-F5344CB8AC3E}">
        <p14:creationId xmlns:p14="http://schemas.microsoft.com/office/powerpoint/2010/main" val="3466936714"/>
      </p:ext>
    </p:extLst>
  </p:cSld>
  <p:clrMapOvr>
    <a:masterClrMapping/>
  </p:clrMapOvr>
  <p:transition>
    <p:random/>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erracottaWarrier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TERRA COTTA WARRIERS (XIAN)</a:t>
            </a:r>
          </a:p>
        </p:txBody>
      </p:sp>
    </p:spTree>
    <p:extLst>
      <p:ext uri="{BB962C8B-B14F-4D97-AF65-F5344CB8AC3E}">
        <p14:creationId xmlns:p14="http://schemas.microsoft.com/office/powerpoint/2010/main" val="1665826903"/>
      </p:ext>
    </p:extLst>
  </p:cSld>
  <p:clrMapOvr>
    <a:masterClrMapping/>
  </p:clrMapOvr>
  <p:transition>
    <p:random/>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angDynastyMap75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1200" y="88900"/>
            <a:ext cx="8331200" cy="66167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TANG DYNASTY MAP (AD 750)</a:t>
            </a:r>
          </a:p>
        </p:txBody>
      </p:sp>
    </p:spTree>
    <p:extLst>
      <p:ext uri="{BB962C8B-B14F-4D97-AF65-F5344CB8AC3E}">
        <p14:creationId xmlns:p14="http://schemas.microsoft.com/office/powerpoint/2010/main" val="2294785236"/>
      </p:ext>
    </p:extLst>
  </p:cSld>
  <p:clrMapOvr>
    <a:masterClrMapping/>
  </p:clrMapOvr>
  <p:transition>
    <p:random/>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estorian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999" cy="6867163"/>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ASIAN CHURCH HISTORY</a:t>
            </a:r>
          </a:p>
        </p:txBody>
      </p:sp>
    </p:spTree>
    <p:extLst>
      <p:ext uri="{BB962C8B-B14F-4D97-AF65-F5344CB8AC3E}">
        <p14:creationId xmlns:p14="http://schemas.microsoft.com/office/powerpoint/2010/main" val="450033612"/>
      </p:ext>
    </p:extLst>
  </p:cSld>
  <p:clrMapOvr>
    <a:masterClrMapping/>
  </p:clrMapOvr>
  <p:transition>
    <p:random/>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Nestorian_stele_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161520" cy="6856412"/>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CHRISTIAN MONUMENT IN CHINA</a:t>
            </a:r>
          </a:p>
        </p:txBody>
      </p:sp>
    </p:spTree>
    <p:extLst>
      <p:ext uri="{BB962C8B-B14F-4D97-AF65-F5344CB8AC3E}">
        <p14:creationId xmlns:p14="http://schemas.microsoft.com/office/powerpoint/2010/main" val="4211994016"/>
      </p:ext>
    </p:extLst>
  </p:cSld>
  <p:clrMapOvr>
    <a:masterClrMapping/>
  </p:clrMapOvr>
  <p:transition>
    <p:random/>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NestorianSteel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078477"/>
            <a:ext cx="12192000" cy="26652477"/>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CHRISTIAN MONUMENT IN CHINA</a:t>
            </a:r>
          </a:p>
        </p:txBody>
      </p:sp>
    </p:spTree>
    <p:extLst>
      <p:ext uri="{BB962C8B-B14F-4D97-AF65-F5344CB8AC3E}">
        <p14:creationId xmlns:p14="http://schemas.microsoft.com/office/powerpoint/2010/main" val="3893629943"/>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09" name="Picture 1" descr="PersianEmpire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
            <a:ext cx="9144000" cy="959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646331"/>
          </a:xfrm>
          <a:prstGeom prst="rect">
            <a:avLst/>
          </a:prstGeom>
          <a:solidFill>
            <a:srgbClr val="000514"/>
          </a:solidFill>
          <a:ln>
            <a:noFill/>
          </a:ln>
        </p:spPr>
        <p:txBody>
          <a:bodyPr wrap="square">
            <a:spAutoFit/>
          </a:bodyPr>
          <a:lstStyle/>
          <a:p>
            <a:pPr algn="ctr" fontAlgn="auto">
              <a:spcBef>
                <a:spcPts val="0"/>
              </a:spcBef>
              <a:spcAft>
                <a:spcPts val="0"/>
              </a:spcAft>
            </a:pPr>
            <a:r>
              <a:rPr lang="en-US" sz="3600" b="1" dirty="0">
                <a:ln w="25400">
                  <a:solidFill>
                    <a:srgbClr val="000000"/>
                  </a:solidFill>
                </a:ln>
                <a:effectLst>
                  <a:outerShdw blurRad="50800" dist="50800" dir="2700000" algn="tl" rotWithShape="0">
                    <a:srgbClr val="000000">
                      <a:alpha val="43000"/>
                    </a:srgbClr>
                  </a:outerShdw>
                </a:effectLst>
                <a:latin typeface="Arial"/>
                <a:cs typeface="Arial"/>
              </a:rPr>
              <a:t>ASIAN CHURCH HISTORY</a:t>
            </a:r>
          </a:p>
        </p:txBody>
      </p:sp>
      <p:sp>
        <p:nvSpPr>
          <p:cNvPr id="17411" name="Freeform 7"/>
          <p:cNvSpPr>
            <a:spLocks/>
          </p:cNvSpPr>
          <p:nvPr/>
        </p:nvSpPr>
        <p:spPr bwMode="auto">
          <a:xfrm>
            <a:off x="5264151" y="2139950"/>
            <a:ext cx="1427163" cy="1722438"/>
          </a:xfrm>
          <a:custGeom>
            <a:avLst/>
            <a:gdLst>
              <a:gd name="T0" fmla="*/ 0 w 1426516"/>
              <a:gd name="T1" fmla="*/ 713605 h 1722110"/>
              <a:gd name="T2" fmla="*/ 104520 w 1426516"/>
              <a:gd name="T3" fmla="*/ 696201 h 1722110"/>
              <a:gd name="T4" fmla="*/ 121940 w 1426516"/>
              <a:gd name="T5" fmla="*/ 643986 h 1722110"/>
              <a:gd name="T6" fmla="*/ 191622 w 1426516"/>
              <a:gd name="T7" fmla="*/ 539555 h 1722110"/>
              <a:gd name="T8" fmla="*/ 209042 w 1426516"/>
              <a:gd name="T9" fmla="*/ 487340 h 1722110"/>
              <a:gd name="T10" fmla="*/ 174201 w 1426516"/>
              <a:gd name="T11" fmla="*/ 348099 h 1722110"/>
              <a:gd name="T12" fmla="*/ 139361 w 1426516"/>
              <a:gd name="T13" fmla="*/ 295884 h 1722110"/>
              <a:gd name="T14" fmla="*/ 261301 w 1426516"/>
              <a:gd name="T15" fmla="*/ 243668 h 1722110"/>
              <a:gd name="T16" fmla="*/ 383244 w 1426516"/>
              <a:gd name="T17" fmla="*/ 208860 h 1722110"/>
              <a:gd name="T18" fmla="*/ 487763 w 1426516"/>
              <a:gd name="T19" fmla="*/ 156645 h 1722110"/>
              <a:gd name="T20" fmla="*/ 557444 w 1426516"/>
              <a:gd name="T21" fmla="*/ 121834 h 1722110"/>
              <a:gd name="T22" fmla="*/ 609703 w 1426516"/>
              <a:gd name="T23" fmla="*/ 104430 h 1722110"/>
              <a:gd name="T24" fmla="*/ 661965 w 1426516"/>
              <a:gd name="T25" fmla="*/ 69619 h 1722110"/>
              <a:gd name="T26" fmla="*/ 766484 w 1426516"/>
              <a:gd name="T27" fmla="*/ 34811 h 1722110"/>
              <a:gd name="T28" fmla="*/ 818745 w 1426516"/>
              <a:gd name="T29" fmla="*/ 17404 h 1722110"/>
              <a:gd name="T30" fmla="*/ 975526 w 1426516"/>
              <a:gd name="T31" fmla="*/ 0 h 1722110"/>
              <a:gd name="T32" fmla="*/ 1323929 w 1426516"/>
              <a:gd name="T33" fmla="*/ 52215 h 1722110"/>
              <a:gd name="T34" fmla="*/ 1376189 w 1426516"/>
              <a:gd name="T35" fmla="*/ 87026 h 1722110"/>
              <a:gd name="T36" fmla="*/ 1428450 w 1426516"/>
              <a:gd name="T37" fmla="*/ 191453 h 1722110"/>
              <a:gd name="T38" fmla="*/ 1411029 w 1426516"/>
              <a:gd name="T39" fmla="*/ 417721 h 1722110"/>
              <a:gd name="T40" fmla="*/ 1358769 w 1426516"/>
              <a:gd name="T41" fmla="*/ 469933 h 1722110"/>
              <a:gd name="T42" fmla="*/ 1289088 w 1426516"/>
              <a:gd name="T43" fmla="*/ 487340 h 1722110"/>
              <a:gd name="T44" fmla="*/ 1236828 w 1426516"/>
              <a:gd name="T45" fmla="*/ 504744 h 1722110"/>
              <a:gd name="T46" fmla="*/ 1097467 w 1426516"/>
              <a:gd name="T47" fmla="*/ 609175 h 1722110"/>
              <a:gd name="T48" fmla="*/ 1062627 w 1426516"/>
              <a:gd name="T49" fmla="*/ 661390 h 1722110"/>
              <a:gd name="T50" fmla="*/ 1027788 w 1426516"/>
              <a:gd name="T51" fmla="*/ 765820 h 1722110"/>
              <a:gd name="T52" fmla="*/ 1010367 w 1426516"/>
              <a:gd name="T53" fmla="*/ 818035 h 1722110"/>
              <a:gd name="T54" fmla="*/ 1027788 w 1426516"/>
              <a:gd name="T55" fmla="*/ 922465 h 1722110"/>
              <a:gd name="T56" fmla="*/ 1080047 w 1426516"/>
              <a:gd name="T57" fmla="*/ 992085 h 1722110"/>
              <a:gd name="T58" fmla="*/ 1097467 w 1426516"/>
              <a:gd name="T59" fmla="*/ 1044300 h 1722110"/>
              <a:gd name="T60" fmla="*/ 1114887 w 1426516"/>
              <a:gd name="T61" fmla="*/ 1235753 h 1722110"/>
              <a:gd name="T62" fmla="*/ 1149728 w 1426516"/>
              <a:gd name="T63" fmla="*/ 1270565 h 1722110"/>
              <a:gd name="T64" fmla="*/ 1236828 w 1426516"/>
              <a:gd name="T65" fmla="*/ 1374995 h 1722110"/>
              <a:gd name="T66" fmla="*/ 1254248 w 1426516"/>
              <a:gd name="T67" fmla="*/ 1427210 h 1722110"/>
              <a:gd name="T68" fmla="*/ 1236828 w 1426516"/>
              <a:gd name="T69" fmla="*/ 1601260 h 1722110"/>
              <a:gd name="T70" fmla="*/ 1149728 w 1426516"/>
              <a:gd name="T71" fmla="*/ 1670879 h 1722110"/>
              <a:gd name="T72" fmla="*/ 1045207 w 1426516"/>
              <a:gd name="T73" fmla="*/ 1723094 h 1722110"/>
              <a:gd name="T74" fmla="*/ 522604 w 1426516"/>
              <a:gd name="T75" fmla="*/ 1705690 h 1722110"/>
              <a:gd name="T76" fmla="*/ 418082 w 1426516"/>
              <a:gd name="T77" fmla="*/ 1636069 h 1722110"/>
              <a:gd name="T78" fmla="*/ 330982 w 1426516"/>
              <a:gd name="T79" fmla="*/ 1549044 h 1722110"/>
              <a:gd name="T80" fmla="*/ 278721 w 1426516"/>
              <a:gd name="T81" fmla="*/ 1496829 h 1722110"/>
              <a:gd name="T82" fmla="*/ 243882 w 1426516"/>
              <a:gd name="T83" fmla="*/ 1444614 h 1722110"/>
              <a:gd name="T84" fmla="*/ 174201 w 1426516"/>
              <a:gd name="T85" fmla="*/ 1287969 h 1722110"/>
              <a:gd name="T86" fmla="*/ 139361 w 1426516"/>
              <a:gd name="T87" fmla="*/ 1166134 h 1722110"/>
              <a:gd name="T88" fmla="*/ 104520 w 1426516"/>
              <a:gd name="T89" fmla="*/ 1096515 h 1722110"/>
              <a:gd name="T90" fmla="*/ 52261 w 1426516"/>
              <a:gd name="T91" fmla="*/ 922465 h 1722110"/>
              <a:gd name="T92" fmla="*/ 69682 w 1426516"/>
              <a:gd name="T93" fmla="*/ 731009 h 1722110"/>
              <a:gd name="T94" fmla="*/ 104520 w 1426516"/>
              <a:gd name="T95" fmla="*/ 678794 h 1722110"/>
              <a:gd name="T96" fmla="*/ 156781 w 1426516"/>
              <a:gd name="T97" fmla="*/ 661390 h 1722110"/>
              <a:gd name="T98" fmla="*/ 156781 w 1426516"/>
              <a:gd name="T99" fmla="*/ 504744 h 17221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426516" h="1722110">
                <a:moveTo>
                  <a:pt x="0" y="713197"/>
                </a:moveTo>
                <a:cubicBezTo>
                  <a:pt x="34793" y="707399"/>
                  <a:pt x="73753" y="713301"/>
                  <a:pt x="104379" y="695802"/>
                </a:cubicBezTo>
                <a:cubicBezTo>
                  <a:pt x="120299" y="686705"/>
                  <a:pt x="112870" y="659645"/>
                  <a:pt x="121775" y="643617"/>
                </a:cubicBezTo>
                <a:cubicBezTo>
                  <a:pt x="142083" y="607066"/>
                  <a:pt x="191361" y="539246"/>
                  <a:pt x="191361" y="539246"/>
                </a:cubicBezTo>
                <a:cubicBezTo>
                  <a:pt x="197160" y="521851"/>
                  <a:pt x="208757" y="505397"/>
                  <a:pt x="208757" y="487061"/>
                </a:cubicBezTo>
                <a:cubicBezTo>
                  <a:pt x="208757" y="467208"/>
                  <a:pt x="187693" y="375356"/>
                  <a:pt x="173964" y="347901"/>
                </a:cubicBezTo>
                <a:cubicBezTo>
                  <a:pt x="164614" y="329202"/>
                  <a:pt x="150769" y="313111"/>
                  <a:pt x="139172" y="295716"/>
                </a:cubicBezTo>
                <a:cubicBezTo>
                  <a:pt x="261574" y="254916"/>
                  <a:pt x="110456" y="308021"/>
                  <a:pt x="260947" y="243530"/>
                </a:cubicBezTo>
                <a:cubicBezTo>
                  <a:pt x="295888" y="228557"/>
                  <a:pt x="347410" y="217567"/>
                  <a:pt x="382722" y="208740"/>
                </a:cubicBezTo>
                <a:cubicBezTo>
                  <a:pt x="483015" y="141883"/>
                  <a:pt x="386268" y="199765"/>
                  <a:pt x="487100" y="156555"/>
                </a:cubicBezTo>
                <a:cubicBezTo>
                  <a:pt x="510936" y="146340"/>
                  <a:pt x="532850" y="131980"/>
                  <a:pt x="556686" y="121765"/>
                </a:cubicBezTo>
                <a:cubicBezTo>
                  <a:pt x="573541" y="114542"/>
                  <a:pt x="592473" y="112570"/>
                  <a:pt x="608875" y="104370"/>
                </a:cubicBezTo>
                <a:cubicBezTo>
                  <a:pt x="627576" y="95020"/>
                  <a:pt x="641959" y="78071"/>
                  <a:pt x="661065" y="69580"/>
                </a:cubicBezTo>
                <a:cubicBezTo>
                  <a:pt x="694579" y="54686"/>
                  <a:pt x="730650" y="46387"/>
                  <a:pt x="765443" y="34790"/>
                </a:cubicBezTo>
                <a:cubicBezTo>
                  <a:pt x="782839" y="28992"/>
                  <a:pt x="799407" y="19420"/>
                  <a:pt x="817632" y="17395"/>
                </a:cubicBezTo>
                <a:lnTo>
                  <a:pt x="974200" y="0"/>
                </a:lnTo>
                <a:cubicBezTo>
                  <a:pt x="1028650" y="3889"/>
                  <a:pt x="1242229" y="-1078"/>
                  <a:pt x="1322129" y="52185"/>
                </a:cubicBezTo>
                <a:lnTo>
                  <a:pt x="1374318" y="86975"/>
                </a:lnTo>
                <a:cubicBezTo>
                  <a:pt x="1391908" y="113357"/>
                  <a:pt x="1426508" y="155337"/>
                  <a:pt x="1426508" y="191345"/>
                </a:cubicBezTo>
                <a:cubicBezTo>
                  <a:pt x="1426508" y="266946"/>
                  <a:pt x="1427448" y="344137"/>
                  <a:pt x="1409111" y="417481"/>
                </a:cubicBezTo>
                <a:cubicBezTo>
                  <a:pt x="1403144" y="441348"/>
                  <a:pt x="1378282" y="457461"/>
                  <a:pt x="1356922" y="469666"/>
                </a:cubicBezTo>
                <a:cubicBezTo>
                  <a:pt x="1336163" y="481527"/>
                  <a:pt x="1310325" y="480493"/>
                  <a:pt x="1287336" y="487061"/>
                </a:cubicBezTo>
                <a:cubicBezTo>
                  <a:pt x="1269704" y="492098"/>
                  <a:pt x="1251177" y="495551"/>
                  <a:pt x="1235147" y="504456"/>
                </a:cubicBezTo>
                <a:cubicBezTo>
                  <a:pt x="1195073" y="526718"/>
                  <a:pt x="1129761" y="566597"/>
                  <a:pt x="1095975" y="608827"/>
                </a:cubicBezTo>
                <a:cubicBezTo>
                  <a:pt x="1082914" y="625152"/>
                  <a:pt x="1072780" y="643617"/>
                  <a:pt x="1061182" y="661012"/>
                </a:cubicBezTo>
                <a:lnTo>
                  <a:pt x="1026390" y="765382"/>
                </a:lnTo>
                <a:lnTo>
                  <a:pt x="1008993" y="817567"/>
                </a:lnTo>
                <a:cubicBezTo>
                  <a:pt x="1014792" y="852357"/>
                  <a:pt x="1013290" y="889190"/>
                  <a:pt x="1026390" y="921937"/>
                </a:cubicBezTo>
                <a:cubicBezTo>
                  <a:pt x="1037158" y="948856"/>
                  <a:pt x="1064194" y="966346"/>
                  <a:pt x="1078579" y="991518"/>
                </a:cubicBezTo>
                <a:cubicBezTo>
                  <a:pt x="1087677" y="1007438"/>
                  <a:pt x="1090176" y="1026308"/>
                  <a:pt x="1095975" y="1043703"/>
                </a:cubicBezTo>
                <a:cubicBezTo>
                  <a:pt x="1101774" y="1107485"/>
                  <a:pt x="1098970" y="1172644"/>
                  <a:pt x="1113372" y="1235048"/>
                </a:cubicBezTo>
                <a:cubicBezTo>
                  <a:pt x="1117060" y="1251029"/>
                  <a:pt x="1137919" y="1257032"/>
                  <a:pt x="1148165" y="1269839"/>
                </a:cubicBezTo>
                <a:cubicBezTo>
                  <a:pt x="1245037" y="1390922"/>
                  <a:pt x="1111181" y="1250254"/>
                  <a:pt x="1235147" y="1374209"/>
                </a:cubicBezTo>
                <a:cubicBezTo>
                  <a:pt x="1240946" y="1391604"/>
                  <a:pt x="1252543" y="1408058"/>
                  <a:pt x="1252543" y="1426394"/>
                </a:cubicBezTo>
                <a:cubicBezTo>
                  <a:pt x="1252543" y="1484667"/>
                  <a:pt x="1248251" y="1543565"/>
                  <a:pt x="1235147" y="1600345"/>
                </a:cubicBezTo>
                <a:cubicBezTo>
                  <a:pt x="1219847" y="1666640"/>
                  <a:pt x="1194169" y="1646925"/>
                  <a:pt x="1148165" y="1669925"/>
                </a:cubicBezTo>
                <a:cubicBezTo>
                  <a:pt x="1013270" y="1737366"/>
                  <a:pt x="1174965" y="1678387"/>
                  <a:pt x="1043786" y="1722110"/>
                </a:cubicBezTo>
                <a:cubicBezTo>
                  <a:pt x="869822" y="1716312"/>
                  <a:pt x="694299" y="1728658"/>
                  <a:pt x="521893" y="1704715"/>
                </a:cubicBezTo>
                <a:cubicBezTo>
                  <a:pt x="480476" y="1698963"/>
                  <a:pt x="447083" y="1664702"/>
                  <a:pt x="417514" y="1635135"/>
                </a:cubicBezTo>
                <a:lnTo>
                  <a:pt x="330532" y="1548159"/>
                </a:lnTo>
                <a:cubicBezTo>
                  <a:pt x="313136" y="1530764"/>
                  <a:pt x="291990" y="1516443"/>
                  <a:pt x="278343" y="1495974"/>
                </a:cubicBezTo>
                <a:lnTo>
                  <a:pt x="243550" y="1443789"/>
                </a:lnTo>
                <a:cubicBezTo>
                  <a:pt x="202145" y="1319585"/>
                  <a:pt x="229100" y="1369931"/>
                  <a:pt x="173964" y="1287234"/>
                </a:cubicBezTo>
                <a:cubicBezTo>
                  <a:pt x="165137" y="1251926"/>
                  <a:pt x="154146" y="1200404"/>
                  <a:pt x="139172" y="1165468"/>
                </a:cubicBezTo>
                <a:cubicBezTo>
                  <a:pt x="128956" y="1141634"/>
                  <a:pt x="114010" y="1119964"/>
                  <a:pt x="104379" y="1095888"/>
                </a:cubicBezTo>
                <a:cubicBezTo>
                  <a:pt x="76144" y="1025306"/>
                  <a:pt x="69277" y="990282"/>
                  <a:pt x="52189" y="921937"/>
                </a:cubicBezTo>
                <a:cubicBezTo>
                  <a:pt x="57988" y="858155"/>
                  <a:pt x="56166" y="793215"/>
                  <a:pt x="69586" y="730592"/>
                </a:cubicBezTo>
                <a:cubicBezTo>
                  <a:pt x="73967" y="710149"/>
                  <a:pt x="88053" y="691467"/>
                  <a:pt x="104379" y="678407"/>
                </a:cubicBezTo>
                <a:cubicBezTo>
                  <a:pt x="118698" y="666952"/>
                  <a:pt x="151299" y="678576"/>
                  <a:pt x="156568" y="661012"/>
                </a:cubicBezTo>
                <a:cubicBezTo>
                  <a:pt x="171564" y="611028"/>
                  <a:pt x="156568" y="556641"/>
                  <a:pt x="156568" y="504456"/>
                </a:cubicBezTo>
              </a:path>
            </a:pathLst>
          </a:custGeom>
          <a:solidFill>
            <a:srgbClr val="008000">
              <a:alpha val="50195"/>
            </a:srgbClr>
          </a:solidFill>
          <a:ln w="9525">
            <a:solidFill>
              <a:srgbClr val="000000"/>
            </a:solidFill>
            <a:round/>
            <a:headEnd/>
            <a:tailEnd/>
          </a:ln>
        </p:spPr>
        <p:txBody>
          <a:bodyPr/>
          <a:lstStyle/>
          <a:p>
            <a:endParaRPr lang="en-US"/>
          </a:p>
        </p:txBody>
      </p:sp>
      <p:sp>
        <p:nvSpPr>
          <p:cNvPr id="17412" name="Freeform 8"/>
          <p:cNvSpPr>
            <a:spLocks/>
          </p:cNvSpPr>
          <p:nvPr/>
        </p:nvSpPr>
        <p:spPr bwMode="auto">
          <a:xfrm>
            <a:off x="4102101" y="2695576"/>
            <a:ext cx="1319213" cy="974725"/>
          </a:xfrm>
          <a:custGeom>
            <a:avLst/>
            <a:gdLst>
              <a:gd name="T0" fmla="*/ 1213678 w 1319398"/>
              <a:gd name="T1" fmla="*/ 139419 h 974123"/>
              <a:gd name="T2" fmla="*/ 674614 w 1319398"/>
              <a:gd name="T3" fmla="*/ 121991 h 974123"/>
              <a:gd name="T4" fmla="*/ 639836 w 1319398"/>
              <a:gd name="T5" fmla="*/ 69710 h 974123"/>
              <a:gd name="T6" fmla="*/ 605058 w 1319398"/>
              <a:gd name="T7" fmla="*/ 34855 h 974123"/>
              <a:gd name="T8" fmla="*/ 500725 w 1319398"/>
              <a:gd name="T9" fmla="*/ 0 h 974123"/>
              <a:gd name="T10" fmla="*/ 448556 w 1319398"/>
              <a:gd name="T11" fmla="*/ 17428 h 974123"/>
              <a:gd name="T12" fmla="*/ 344223 w 1319398"/>
              <a:gd name="T13" fmla="*/ 87138 h 974123"/>
              <a:gd name="T14" fmla="*/ 170330 w 1319398"/>
              <a:gd name="T15" fmla="*/ 121991 h 974123"/>
              <a:gd name="T16" fmla="*/ 118162 w 1319398"/>
              <a:gd name="T17" fmla="*/ 156847 h 974123"/>
              <a:gd name="T18" fmla="*/ 31219 w 1319398"/>
              <a:gd name="T19" fmla="*/ 243984 h 974123"/>
              <a:gd name="T20" fmla="*/ 31219 w 1319398"/>
              <a:gd name="T21" fmla="*/ 714521 h 974123"/>
              <a:gd name="T22" fmla="*/ 65997 w 1319398"/>
              <a:gd name="T23" fmla="*/ 819085 h 974123"/>
              <a:gd name="T24" fmla="*/ 205108 w 1319398"/>
              <a:gd name="T25" fmla="*/ 941076 h 974123"/>
              <a:gd name="T26" fmla="*/ 309445 w 1319398"/>
              <a:gd name="T27" fmla="*/ 975930 h 974123"/>
              <a:gd name="T28" fmla="*/ 518112 w 1319398"/>
              <a:gd name="T29" fmla="*/ 958503 h 974123"/>
              <a:gd name="T30" fmla="*/ 570280 w 1319398"/>
              <a:gd name="T31" fmla="*/ 941076 h 974123"/>
              <a:gd name="T32" fmla="*/ 657227 w 1319398"/>
              <a:gd name="T33" fmla="*/ 906221 h 974123"/>
              <a:gd name="T34" fmla="*/ 726782 w 1319398"/>
              <a:gd name="T35" fmla="*/ 888794 h 974123"/>
              <a:gd name="T36" fmla="*/ 831116 w 1319398"/>
              <a:gd name="T37" fmla="*/ 853939 h 974123"/>
              <a:gd name="T38" fmla="*/ 1248456 w 1319398"/>
              <a:gd name="T39" fmla="*/ 836512 h 974123"/>
              <a:gd name="T40" fmla="*/ 1318012 w 1319398"/>
              <a:gd name="T41" fmla="*/ 731949 h 974123"/>
              <a:gd name="T42" fmla="*/ 1300625 w 1319398"/>
              <a:gd name="T43" fmla="*/ 644811 h 974123"/>
              <a:gd name="T44" fmla="*/ 1196288 w 1319398"/>
              <a:gd name="T45" fmla="*/ 487965 h 974123"/>
              <a:gd name="T46" fmla="*/ 1144123 w 1319398"/>
              <a:gd name="T47" fmla="*/ 365974 h 974123"/>
              <a:gd name="T48" fmla="*/ 1161510 w 1319398"/>
              <a:gd name="T49" fmla="*/ 226556 h 974123"/>
              <a:gd name="T50" fmla="*/ 1091954 w 1319398"/>
              <a:gd name="T51" fmla="*/ 156847 h 974123"/>
              <a:gd name="T52" fmla="*/ 987619 w 1319398"/>
              <a:gd name="T53" fmla="*/ 121991 h 9741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19398" h="974123">
                <a:moveTo>
                  <a:pt x="1214188" y="139161"/>
                </a:moveTo>
                <a:cubicBezTo>
                  <a:pt x="1034425" y="133363"/>
                  <a:pt x="853449" y="143407"/>
                  <a:pt x="674899" y="121766"/>
                </a:cubicBezTo>
                <a:cubicBezTo>
                  <a:pt x="654144" y="119250"/>
                  <a:pt x="653167" y="85906"/>
                  <a:pt x="640106" y="69581"/>
                </a:cubicBezTo>
                <a:cubicBezTo>
                  <a:pt x="629860" y="56774"/>
                  <a:pt x="619983" y="42124"/>
                  <a:pt x="605313" y="34790"/>
                </a:cubicBezTo>
                <a:cubicBezTo>
                  <a:pt x="572510" y="18390"/>
                  <a:pt x="500935" y="0"/>
                  <a:pt x="500935" y="0"/>
                </a:cubicBezTo>
                <a:cubicBezTo>
                  <a:pt x="483538" y="5798"/>
                  <a:pt x="464775" y="8490"/>
                  <a:pt x="448745" y="17395"/>
                </a:cubicBezTo>
                <a:cubicBezTo>
                  <a:pt x="412192" y="37701"/>
                  <a:pt x="385613" y="80102"/>
                  <a:pt x="344367" y="86976"/>
                </a:cubicBezTo>
                <a:cubicBezTo>
                  <a:pt x="216404" y="108301"/>
                  <a:pt x="274208" y="95817"/>
                  <a:pt x="170402" y="121766"/>
                </a:cubicBezTo>
                <a:cubicBezTo>
                  <a:pt x="153006" y="133363"/>
                  <a:pt x="132997" y="141773"/>
                  <a:pt x="118213" y="156556"/>
                </a:cubicBezTo>
                <a:cubicBezTo>
                  <a:pt x="2236" y="272523"/>
                  <a:pt x="170404" y="150756"/>
                  <a:pt x="31231" y="243531"/>
                </a:cubicBezTo>
                <a:cubicBezTo>
                  <a:pt x="-15324" y="429730"/>
                  <a:pt x="-5190" y="361160"/>
                  <a:pt x="31231" y="713198"/>
                </a:cubicBezTo>
                <a:cubicBezTo>
                  <a:pt x="35005" y="749675"/>
                  <a:pt x="45681" y="787056"/>
                  <a:pt x="66024" y="817568"/>
                </a:cubicBezTo>
                <a:cubicBezTo>
                  <a:pt x="106617" y="878452"/>
                  <a:pt x="118214" y="910342"/>
                  <a:pt x="205195" y="939333"/>
                </a:cubicBezTo>
                <a:lnTo>
                  <a:pt x="309574" y="974123"/>
                </a:lnTo>
                <a:cubicBezTo>
                  <a:pt x="379160" y="968325"/>
                  <a:pt x="449117" y="965956"/>
                  <a:pt x="518331" y="956728"/>
                </a:cubicBezTo>
                <a:cubicBezTo>
                  <a:pt x="536507" y="954305"/>
                  <a:pt x="553350" y="945771"/>
                  <a:pt x="570520" y="939333"/>
                </a:cubicBezTo>
                <a:cubicBezTo>
                  <a:pt x="599759" y="928369"/>
                  <a:pt x="627878" y="914417"/>
                  <a:pt x="657503" y="904543"/>
                </a:cubicBezTo>
                <a:cubicBezTo>
                  <a:pt x="680185" y="896983"/>
                  <a:pt x="704187" y="894018"/>
                  <a:pt x="727088" y="887148"/>
                </a:cubicBezTo>
                <a:cubicBezTo>
                  <a:pt x="762216" y="876610"/>
                  <a:pt x="794824" y="853885"/>
                  <a:pt x="831467" y="852358"/>
                </a:cubicBezTo>
                <a:lnTo>
                  <a:pt x="1248981" y="834963"/>
                </a:lnTo>
                <a:cubicBezTo>
                  <a:pt x="1272176" y="800173"/>
                  <a:pt x="1326768" y="771594"/>
                  <a:pt x="1318567" y="730593"/>
                </a:cubicBezTo>
                <a:cubicBezTo>
                  <a:pt x="1312768" y="701601"/>
                  <a:pt x="1313406" y="670533"/>
                  <a:pt x="1301171" y="643617"/>
                </a:cubicBezTo>
                <a:cubicBezTo>
                  <a:pt x="1214199" y="452293"/>
                  <a:pt x="1257675" y="608817"/>
                  <a:pt x="1196792" y="487062"/>
                </a:cubicBezTo>
                <a:cubicBezTo>
                  <a:pt x="1153798" y="401082"/>
                  <a:pt x="1170200" y="442083"/>
                  <a:pt x="1144603" y="365296"/>
                </a:cubicBezTo>
                <a:cubicBezTo>
                  <a:pt x="1150402" y="318909"/>
                  <a:pt x="1161999" y="272884"/>
                  <a:pt x="1161999" y="226136"/>
                </a:cubicBezTo>
                <a:cubicBezTo>
                  <a:pt x="1161999" y="166494"/>
                  <a:pt x="1138801" y="169809"/>
                  <a:pt x="1092413" y="156556"/>
                </a:cubicBezTo>
                <a:cubicBezTo>
                  <a:pt x="996556" y="129170"/>
                  <a:pt x="1051639" y="153565"/>
                  <a:pt x="988035" y="121766"/>
                </a:cubicBezTo>
              </a:path>
            </a:pathLst>
          </a:custGeom>
          <a:solidFill>
            <a:schemeClr val="bg1">
              <a:alpha val="50195"/>
            </a:schemeClr>
          </a:solidFill>
          <a:ln w="9525">
            <a:solidFill>
              <a:srgbClr val="000000"/>
            </a:solidFill>
            <a:round/>
            <a:headEnd/>
            <a:tailEnd/>
          </a:ln>
        </p:spPr>
        <p:txBody>
          <a:bodyPr/>
          <a:lstStyle/>
          <a:p>
            <a:endParaRPr lang="en-US"/>
          </a:p>
        </p:txBody>
      </p:sp>
      <p:sp>
        <p:nvSpPr>
          <p:cNvPr id="17413" name="Freeform 9"/>
          <p:cNvSpPr>
            <a:spLocks/>
          </p:cNvSpPr>
          <p:nvPr/>
        </p:nvSpPr>
        <p:spPr bwMode="auto">
          <a:xfrm>
            <a:off x="4305300" y="3548063"/>
            <a:ext cx="1347788" cy="1200150"/>
          </a:xfrm>
          <a:custGeom>
            <a:avLst/>
            <a:gdLst>
              <a:gd name="T0" fmla="*/ 1134208 w 1347434"/>
              <a:gd name="T1" fmla="*/ 17587 h 1200466"/>
              <a:gd name="T2" fmla="*/ 646724 w 1347434"/>
              <a:gd name="T3" fmla="*/ 34970 h 1200466"/>
              <a:gd name="T4" fmla="*/ 594493 w 1347434"/>
              <a:gd name="T5" fmla="*/ 69733 h 1200466"/>
              <a:gd name="T6" fmla="*/ 490033 w 1347434"/>
              <a:gd name="T7" fmla="*/ 104493 h 1200466"/>
              <a:gd name="T8" fmla="*/ 437802 w 1347434"/>
              <a:gd name="T9" fmla="*/ 121876 h 1200466"/>
              <a:gd name="T10" fmla="*/ 315931 w 1347434"/>
              <a:gd name="T11" fmla="*/ 139256 h 1200466"/>
              <a:gd name="T12" fmla="*/ 263700 w 1347434"/>
              <a:gd name="T13" fmla="*/ 156639 h 1200466"/>
              <a:gd name="T14" fmla="*/ 89600 w 1347434"/>
              <a:gd name="T15" fmla="*/ 174020 h 1200466"/>
              <a:gd name="T16" fmla="*/ 37369 w 1347434"/>
              <a:gd name="T17" fmla="*/ 208783 h 1200466"/>
              <a:gd name="T18" fmla="*/ 37369 w 1347434"/>
              <a:gd name="T19" fmla="*/ 434740 h 1200466"/>
              <a:gd name="T20" fmla="*/ 72189 w 1347434"/>
              <a:gd name="T21" fmla="*/ 573791 h 1200466"/>
              <a:gd name="T22" fmla="*/ 124420 w 1347434"/>
              <a:gd name="T23" fmla="*/ 608554 h 1200466"/>
              <a:gd name="T24" fmla="*/ 333342 w 1347434"/>
              <a:gd name="T25" fmla="*/ 643317 h 1200466"/>
              <a:gd name="T26" fmla="*/ 437802 w 1347434"/>
              <a:gd name="T27" fmla="*/ 712840 h 1200466"/>
              <a:gd name="T28" fmla="*/ 490033 w 1347434"/>
              <a:gd name="T29" fmla="*/ 834510 h 1200466"/>
              <a:gd name="T30" fmla="*/ 524853 w 1347434"/>
              <a:gd name="T31" fmla="*/ 938799 h 1200466"/>
              <a:gd name="T32" fmla="*/ 542262 w 1347434"/>
              <a:gd name="T33" fmla="*/ 990942 h 1200466"/>
              <a:gd name="T34" fmla="*/ 594493 w 1347434"/>
              <a:gd name="T35" fmla="*/ 1043085 h 1200466"/>
              <a:gd name="T36" fmla="*/ 646724 w 1347434"/>
              <a:gd name="T37" fmla="*/ 1077848 h 1200466"/>
              <a:gd name="T38" fmla="*/ 716364 w 1347434"/>
              <a:gd name="T39" fmla="*/ 1164755 h 1200466"/>
              <a:gd name="T40" fmla="*/ 786004 w 1347434"/>
              <a:gd name="T41" fmla="*/ 1199518 h 1200466"/>
              <a:gd name="T42" fmla="*/ 907875 w 1347434"/>
              <a:gd name="T43" fmla="*/ 1182138 h 1200466"/>
              <a:gd name="T44" fmla="*/ 994926 w 1347434"/>
              <a:gd name="T45" fmla="*/ 1112611 h 1200466"/>
              <a:gd name="T46" fmla="*/ 1047157 w 1347434"/>
              <a:gd name="T47" fmla="*/ 1008323 h 1200466"/>
              <a:gd name="T48" fmla="*/ 1081977 w 1347434"/>
              <a:gd name="T49" fmla="*/ 904036 h 1200466"/>
              <a:gd name="T50" fmla="*/ 1134208 w 1347434"/>
              <a:gd name="T51" fmla="*/ 799746 h 1200466"/>
              <a:gd name="T52" fmla="*/ 1238668 w 1347434"/>
              <a:gd name="T53" fmla="*/ 730223 h 1200466"/>
              <a:gd name="T54" fmla="*/ 1273488 w 1347434"/>
              <a:gd name="T55" fmla="*/ 678077 h 1200466"/>
              <a:gd name="T56" fmla="*/ 1343131 w 1347434"/>
              <a:gd name="T57" fmla="*/ 643317 h 1200466"/>
              <a:gd name="T58" fmla="*/ 1325719 w 1347434"/>
              <a:gd name="T59" fmla="*/ 278309 h 1200466"/>
              <a:gd name="T60" fmla="*/ 1308310 w 1347434"/>
              <a:gd name="T61" fmla="*/ 226163 h 1200466"/>
              <a:gd name="T62" fmla="*/ 1238668 w 1347434"/>
              <a:gd name="T63" fmla="*/ 208783 h 1200466"/>
              <a:gd name="T64" fmla="*/ 1169028 w 1347434"/>
              <a:gd name="T65" fmla="*/ 104493 h 1200466"/>
              <a:gd name="T66" fmla="*/ 1134208 w 1347434"/>
              <a:gd name="T67" fmla="*/ 52350 h 1200466"/>
              <a:gd name="T68" fmla="*/ 1064568 w 1347434"/>
              <a:gd name="T69" fmla="*/ 34970 h 1200466"/>
              <a:gd name="T70" fmla="*/ 890466 w 1347434"/>
              <a:gd name="T71" fmla="*/ 17587 h 1200466"/>
              <a:gd name="T72" fmla="*/ 751184 w 1347434"/>
              <a:gd name="T73" fmla="*/ 207 h 120046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47434" h="1200466">
                <a:moveTo>
                  <a:pt x="1133314" y="17602"/>
                </a:moveTo>
                <a:cubicBezTo>
                  <a:pt x="970947" y="23400"/>
                  <a:pt x="807929" y="19348"/>
                  <a:pt x="646214" y="34997"/>
                </a:cubicBezTo>
                <a:cubicBezTo>
                  <a:pt x="625404" y="37011"/>
                  <a:pt x="613131" y="61296"/>
                  <a:pt x="594025" y="69787"/>
                </a:cubicBezTo>
                <a:cubicBezTo>
                  <a:pt x="560511" y="84681"/>
                  <a:pt x="524439" y="92980"/>
                  <a:pt x="489646" y="104577"/>
                </a:cubicBezTo>
                <a:cubicBezTo>
                  <a:pt x="472250" y="110375"/>
                  <a:pt x="455610" y="119379"/>
                  <a:pt x="437457" y="121972"/>
                </a:cubicBezTo>
                <a:lnTo>
                  <a:pt x="315682" y="139367"/>
                </a:lnTo>
                <a:cubicBezTo>
                  <a:pt x="298286" y="145165"/>
                  <a:pt x="281617" y="153974"/>
                  <a:pt x="263493" y="156762"/>
                </a:cubicBezTo>
                <a:cubicBezTo>
                  <a:pt x="205893" y="165623"/>
                  <a:pt x="146313" y="161055"/>
                  <a:pt x="89528" y="174158"/>
                </a:cubicBezTo>
                <a:cubicBezTo>
                  <a:pt x="69156" y="178859"/>
                  <a:pt x="54735" y="197351"/>
                  <a:pt x="37339" y="208948"/>
                </a:cubicBezTo>
                <a:cubicBezTo>
                  <a:pt x="-21853" y="327322"/>
                  <a:pt x="-2069" y="251194"/>
                  <a:pt x="37339" y="435083"/>
                </a:cubicBezTo>
                <a:cubicBezTo>
                  <a:pt x="38289" y="439518"/>
                  <a:pt x="57816" y="556350"/>
                  <a:pt x="72132" y="574244"/>
                </a:cubicBezTo>
                <a:cubicBezTo>
                  <a:pt x="85193" y="590569"/>
                  <a:pt x="105621" y="599685"/>
                  <a:pt x="124321" y="609034"/>
                </a:cubicBezTo>
                <a:cubicBezTo>
                  <a:pt x="182609" y="638176"/>
                  <a:pt x="283473" y="638313"/>
                  <a:pt x="333078" y="643824"/>
                </a:cubicBezTo>
                <a:cubicBezTo>
                  <a:pt x="367871" y="667017"/>
                  <a:pt x="424233" y="673735"/>
                  <a:pt x="437457" y="713404"/>
                </a:cubicBezTo>
                <a:cubicBezTo>
                  <a:pt x="493461" y="881397"/>
                  <a:pt x="403652" y="620200"/>
                  <a:pt x="489646" y="835170"/>
                </a:cubicBezTo>
                <a:cubicBezTo>
                  <a:pt x="503266" y="869219"/>
                  <a:pt x="512841" y="904750"/>
                  <a:pt x="524439" y="939540"/>
                </a:cubicBezTo>
                <a:cubicBezTo>
                  <a:pt x="530238" y="956935"/>
                  <a:pt x="528870" y="978760"/>
                  <a:pt x="541836" y="991725"/>
                </a:cubicBezTo>
                <a:cubicBezTo>
                  <a:pt x="559232" y="1009120"/>
                  <a:pt x="575125" y="1028161"/>
                  <a:pt x="594025" y="1043910"/>
                </a:cubicBezTo>
                <a:cubicBezTo>
                  <a:pt x="610087" y="1057294"/>
                  <a:pt x="628818" y="1067103"/>
                  <a:pt x="646214" y="1078700"/>
                </a:cubicBezTo>
                <a:cubicBezTo>
                  <a:pt x="664825" y="1106614"/>
                  <a:pt x="686055" y="1145848"/>
                  <a:pt x="715800" y="1165676"/>
                </a:cubicBezTo>
                <a:cubicBezTo>
                  <a:pt x="737378" y="1180060"/>
                  <a:pt x="762191" y="1188869"/>
                  <a:pt x="785386" y="1200466"/>
                </a:cubicBezTo>
                <a:cubicBezTo>
                  <a:pt x="825978" y="1194668"/>
                  <a:pt x="867886" y="1194852"/>
                  <a:pt x="907161" y="1183071"/>
                </a:cubicBezTo>
                <a:cubicBezTo>
                  <a:pt x="938512" y="1173666"/>
                  <a:pt x="971618" y="1136014"/>
                  <a:pt x="994143" y="1113490"/>
                </a:cubicBezTo>
                <a:cubicBezTo>
                  <a:pt x="1057582" y="923184"/>
                  <a:pt x="956408" y="1211432"/>
                  <a:pt x="1046332" y="1009120"/>
                </a:cubicBezTo>
                <a:cubicBezTo>
                  <a:pt x="1061227" y="975609"/>
                  <a:pt x="1069527" y="939540"/>
                  <a:pt x="1081125" y="904750"/>
                </a:cubicBezTo>
                <a:cubicBezTo>
                  <a:pt x="1093534" y="867528"/>
                  <a:pt x="1101577" y="828147"/>
                  <a:pt x="1133314" y="800379"/>
                </a:cubicBezTo>
                <a:cubicBezTo>
                  <a:pt x="1164784" y="772845"/>
                  <a:pt x="1237693" y="730799"/>
                  <a:pt x="1237693" y="730799"/>
                </a:cubicBezTo>
                <a:cubicBezTo>
                  <a:pt x="1249291" y="713404"/>
                  <a:pt x="1256424" y="691997"/>
                  <a:pt x="1272486" y="678614"/>
                </a:cubicBezTo>
                <a:cubicBezTo>
                  <a:pt x="1292409" y="662013"/>
                  <a:pt x="1338718" y="669539"/>
                  <a:pt x="1342072" y="643824"/>
                </a:cubicBezTo>
                <a:cubicBezTo>
                  <a:pt x="1357840" y="522945"/>
                  <a:pt x="1334799" y="400010"/>
                  <a:pt x="1324675" y="278528"/>
                </a:cubicBezTo>
                <a:cubicBezTo>
                  <a:pt x="1323152" y="260255"/>
                  <a:pt x="1321597" y="237797"/>
                  <a:pt x="1307279" y="226343"/>
                </a:cubicBezTo>
                <a:cubicBezTo>
                  <a:pt x="1288609" y="211408"/>
                  <a:pt x="1260888" y="214746"/>
                  <a:pt x="1237693" y="208948"/>
                </a:cubicBezTo>
                <a:lnTo>
                  <a:pt x="1168107" y="104577"/>
                </a:lnTo>
                <a:cubicBezTo>
                  <a:pt x="1156509" y="87182"/>
                  <a:pt x="1153597" y="57462"/>
                  <a:pt x="1133314" y="52392"/>
                </a:cubicBezTo>
                <a:cubicBezTo>
                  <a:pt x="1110119" y="46594"/>
                  <a:pt x="1087398" y="38378"/>
                  <a:pt x="1063729" y="34997"/>
                </a:cubicBezTo>
                <a:cubicBezTo>
                  <a:pt x="1006037" y="26756"/>
                  <a:pt x="947752" y="23400"/>
                  <a:pt x="889764" y="17602"/>
                </a:cubicBezTo>
                <a:cubicBezTo>
                  <a:pt x="785723" y="-3204"/>
                  <a:pt x="832350" y="207"/>
                  <a:pt x="750593" y="207"/>
                </a:cubicBezTo>
              </a:path>
            </a:pathLst>
          </a:custGeom>
          <a:solidFill>
            <a:srgbClr val="FF0000">
              <a:alpha val="50195"/>
            </a:srgbClr>
          </a:solidFill>
          <a:ln w="9525">
            <a:solidFill>
              <a:srgbClr val="000000"/>
            </a:solidFill>
            <a:round/>
            <a:headEnd/>
            <a:tailEnd/>
          </a:ln>
        </p:spPr>
        <p:txBody>
          <a:bodyPr/>
          <a:lstStyle/>
          <a:p>
            <a:endParaRPr lang="en-US"/>
          </a:p>
        </p:txBody>
      </p:sp>
      <p:sp>
        <p:nvSpPr>
          <p:cNvPr id="17414" name="Text Box 7"/>
          <p:cNvSpPr txBox="1">
            <a:spLocks noChangeArrowheads="1"/>
          </p:cNvSpPr>
          <p:nvPr/>
        </p:nvSpPr>
        <p:spPr bwMode="auto">
          <a:xfrm>
            <a:off x="5486400" y="2362200"/>
            <a:ext cx="13716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800" i="1">
                <a:latin typeface="Arial Black" charset="0"/>
                <a:cs typeface="Arial Black" charset="0"/>
              </a:rPr>
              <a:t>PARTHIA</a:t>
            </a:r>
          </a:p>
        </p:txBody>
      </p:sp>
      <p:sp>
        <p:nvSpPr>
          <p:cNvPr id="17415" name="Text Box 7"/>
          <p:cNvSpPr txBox="1">
            <a:spLocks noChangeArrowheads="1"/>
          </p:cNvSpPr>
          <p:nvPr/>
        </p:nvSpPr>
        <p:spPr bwMode="auto">
          <a:xfrm>
            <a:off x="4191000" y="3022600"/>
            <a:ext cx="1066800" cy="381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800" i="1">
                <a:latin typeface="Arial Black" charset="0"/>
                <a:cs typeface="Arial Black" charset="0"/>
              </a:rPr>
              <a:t>MEDIA</a:t>
            </a:r>
          </a:p>
        </p:txBody>
      </p:sp>
      <p:sp>
        <p:nvSpPr>
          <p:cNvPr id="17416" name="Text Box 7"/>
          <p:cNvSpPr txBox="1">
            <a:spLocks noChangeArrowheads="1"/>
          </p:cNvSpPr>
          <p:nvPr/>
        </p:nvSpPr>
        <p:spPr bwMode="auto">
          <a:xfrm>
            <a:off x="4495800" y="3733800"/>
            <a:ext cx="990600" cy="381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800" i="1">
                <a:latin typeface="Arial Black" charset="0"/>
                <a:cs typeface="Arial Black" charset="0"/>
              </a:rPr>
              <a:t>ELAM</a:t>
            </a:r>
          </a:p>
        </p:txBody>
      </p:sp>
    </p:spTree>
  </p:cSld>
  <p:clrMapOvr>
    <a:masterClrMapping/>
  </p:clrMapOvr>
  <p:transition>
    <p:random/>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estorianSteel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078477"/>
            <a:ext cx="12192000" cy="26652477"/>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CHRISTIAN MONUMENT IN CHINA</a:t>
            </a:r>
          </a:p>
        </p:txBody>
      </p:sp>
      <p:sp>
        <p:nvSpPr>
          <p:cNvPr id="4" name="Rectangle 3"/>
          <p:cNvSpPr/>
          <p:nvPr/>
        </p:nvSpPr>
        <p:spPr>
          <a:xfrm>
            <a:off x="1676400" y="1460243"/>
            <a:ext cx="8763000" cy="5016757"/>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	“In the days of Father of Fathers, Mar </a:t>
            </a:r>
            <a:r>
              <a:rPr lang="en-US" sz="3200" b="1" dirty="0" err="1">
                <a:ln w="25400">
                  <a:noFill/>
                </a:ln>
                <a:solidFill>
                  <a:srgbClr val="FFFFFF"/>
                </a:solidFill>
                <a:effectLst>
                  <a:glow rad="228600">
                    <a:schemeClr val="bg2"/>
                  </a:glow>
                </a:effectLst>
                <a:latin typeface="Arial"/>
                <a:cs typeface="Arial"/>
              </a:rPr>
              <a:t>Ananjesu</a:t>
            </a:r>
            <a:r>
              <a:rPr lang="en-US" sz="3200" b="1" dirty="0">
                <a:ln w="25400">
                  <a:noFill/>
                </a:ln>
                <a:solidFill>
                  <a:srgbClr val="FFFFFF"/>
                </a:solidFill>
                <a:effectLst>
                  <a:glow rad="228600">
                    <a:schemeClr val="bg2"/>
                  </a:glow>
                </a:effectLst>
                <a:latin typeface="Arial"/>
                <a:cs typeface="Arial"/>
              </a:rPr>
              <a:t>, the </a:t>
            </a:r>
            <a:r>
              <a:rPr lang="en-US" sz="3200" b="1" dirty="0" err="1">
                <a:ln w="25400">
                  <a:noFill/>
                </a:ln>
                <a:solidFill>
                  <a:srgbClr val="FFFFFF"/>
                </a:solidFill>
                <a:effectLst>
                  <a:glow rad="228600">
                    <a:schemeClr val="bg2"/>
                  </a:glow>
                </a:effectLst>
                <a:latin typeface="Arial"/>
                <a:cs typeface="Arial"/>
              </a:rPr>
              <a:t>catholicos</a:t>
            </a:r>
            <a:r>
              <a:rPr lang="en-US" sz="3200" b="1" dirty="0">
                <a:ln w="25400">
                  <a:noFill/>
                </a:ln>
                <a:solidFill>
                  <a:srgbClr val="FFFFFF"/>
                </a:solidFill>
                <a:effectLst>
                  <a:glow rad="228600">
                    <a:schemeClr val="bg2"/>
                  </a:glow>
                </a:effectLst>
                <a:latin typeface="Arial"/>
                <a:cs typeface="Arial"/>
              </a:rPr>
              <a:t> and patriarch, when Adam, priest, was vicar, bishop and pope, i.e., Metropolitan of China in the year 1092 of the era of the Greeks (AD 781), Mar </a:t>
            </a:r>
            <a:r>
              <a:rPr lang="en-US" sz="3200" b="1" dirty="0" err="1">
                <a:ln w="25400">
                  <a:noFill/>
                </a:ln>
                <a:solidFill>
                  <a:srgbClr val="FFFFFF"/>
                </a:solidFill>
                <a:effectLst>
                  <a:glow rad="228600">
                    <a:schemeClr val="bg2"/>
                  </a:glow>
                </a:effectLst>
                <a:latin typeface="Arial"/>
                <a:cs typeface="Arial"/>
              </a:rPr>
              <a:t>Jazedbuzid</a:t>
            </a:r>
            <a:r>
              <a:rPr lang="en-US" sz="3200" b="1" dirty="0">
                <a:ln w="25400">
                  <a:noFill/>
                </a:ln>
                <a:solidFill>
                  <a:srgbClr val="FFFFFF"/>
                </a:solidFill>
                <a:effectLst>
                  <a:glow rad="228600">
                    <a:schemeClr val="bg2"/>
                  </a:glow>
                </a:effectLst>
                <a:latin typeface="Arial"/>
                <a:cs typeface="Arial"/>
              </a:rPr>
              <a:t>, priest and </a:t>
            </a:r>
            <a:r>
              <a:rPr lang="en-US" sz="3200" b="1" dirty="0" err="1">
                <a:ln w="25400">
                  <a:noFill/>
                </a:ln>
                <a:solidFill>
                  <a:srgbClr val="FFFFFF"/>
                </a:solidFill>
                <a:effectLst>
                  <a:glow rad="228600">
                    <a:schemeClr val="bg2"/>
                  </a:glow>
                </a:effectLst>
                <a:latin typeface="Arial"/>
                <a:cs typeface="Arial"/>
              </a:rPr>
              <a:t>chorepiscopus</a:t>
            </a:r>
            <a:r>
              <a:rPr lang="en-US" sz="3200" b="1" dirty="0">
                <a:ln w="25400">
                  <a:noFill/>
                </a:ln>
                <a:solidFill>
                  <a:srgbClr val="FFFFFF"/>
                </a:solidFill>
                <a:effectLst>
                  <a:glow rad="228600">
                    <a:schemeClr val="bg2"/>
                  </a:glow>
                </a:effectLst>
                <a:latin typeface="Arial"/>
                <a:cs typeface="Arial"/>
              </a:rPr>
              <a:t> of </a:t>
            </a:r>
            <a:r>
              <a:rPr lang="en-US" sz="3200" b="1" dirty="0" err="1">
                <a:ln w="25400">
                  <a:noFill/>
                </a:ln>
                <a:solidFill>
                  <a:srgbClr val="FFFFFF"/>
                </a:solidFill>
                <a:effectLst>
                  <a:glow rad="228600">
                    <a:schemeClr val="bg2"/>
                  </a:glow>
                </a:effectLst>
                <a:latin typeface="Arial"/>
                <a:cs typeface="Arial"/>
              </a:rPr>
              <a:t>Kumdan</a:t>
            </a:r>
            <a:r>
              <a:rPr lang="en-US" sz="3200" b="1" dirty="0">
                <a:ln w="25400">
                  <a:noFill/>
                </a:ln>
                <a:solidFill>
                  <a:srgbClr val="FFFFFF"/>
                </a:solidFill>
                <a:effectLst>
                  <a:glow rad="228600">
                    <a:schemeClr val="bg2"/>
                  </a:glow>
                </a:effectLst>
                <a:latin typeface="Arial"/>
                <a:cs typeface="Arial"/>
              </a:rPr>
              <a:t> the royal city … erected this marble tablet on which are inscribed the redemption of our Savior and the preaching of our fathers to the kings of China. </a:t>
            </a:r>
          </a:p>
        </p:txBody>
      </p:sp>
    </p:spTree>
    <p:extLst>
      <p:ext uri="{BB962C8B-B14F-4D97-AF65-F5344CB8AC3E}">
        <p14:creationId xmlns:p14="http://schemas.microsoft.com/office/powerpoint/2010/main" val="398811998"/>
      </p:ext>
    </p:extLst>
  </p:cSld>
  <p:clrMapOvr>
    <a:masterClrMapping/>
  </p:clrMapOvr>
  <p:transition>
    <p:random/>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estorianSteel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078477"/>
            <a:ext cx="12192000" cy="26652477"/>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CHRISTIAN MONUMENT IN CHINA</a:t>
            </a:r>
          </a:p>
        </p:txBody>
      </p:sp>
      <p:sp>
        <p:nvSpPr>
          <p:cNvPr id="4" name="Rectangle 3"/>
          <p:cNvSpPr/>
          <p:nvPr/>
        </p:nvSpPr>
        <p:spPr>
          <a:xfrm>
            <a:off x="1905000" y="1484055"/>
            <a:ext cx="8382000" cy="2554545"/>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	Adam, deacon, son of </a:t>
            </a:r>
            <a:r>
              <a:rPr lang="en-US" sz="3200" b="1" dirty="0" err="1">
                <a:ln w="25400">
                  <a:noFill/>
                </a:ln>
                <a:solidFill>
                  <a:srgbClr val="FFFFFF"/>
                </a:solidFill>
                <a:effectLst>
                  <a:glow rad="228600">
                    <a:schemeClr val="bg2"/>
                  </a:glow>
                </a:effectLst>
                <a:latin typeface="Arial"/>
                <a:cs typeface="Arial"/>
              </a:rPr>
              <a:t>Jazedbuzid</a:t>
            </a:r>
            <a:r>
              <a:rPr lang="en-US" sz="3200" b="1" dirty="0">
                <a:ln w="25400">
                  <a:noFill/>
                </a:ln>
                <a:solidFill>
                  <a:srgbClr val="FFFFFF"/>
                </a:solidFill>
                <a:effectLst>
                  <a:glow rad="228600">
                    <a:schemeClr val="bg2"/>
                  </a:glow>
                </a:effectLst>
                <a:latin typeface="Arial"/>
                <a:cs typeface="Arial"/>
              </a:rPr>
              <a:t> the </a:t>
            </a:r>
            <a:r>
              <a:rPr lang="en-US" sz="3200" b="1" dirty="0" err="1">
                <a:ln w="25400">
                  <a:noFill/>
                </a:ln>
                <a:solidFill>
                  <a:srgbClr val="FFFFFF"/>
                </a:solidFill>
                <a:effectLst>
                  <a:glow rad="228600">
                    <a:schemeClr val="bg2"/>
                  </a:glow>
                </a:effectLst>
                <a:latin typeface="Arial"/>
                <a:cs typeface="Arial"/>
              </a:rPr>
              <a:t>chorepiscopus</a:t>
            </a:r>
            <a:r>
              <a:rPr lang="en-US" sz="3200" b="1" dirty="0">
                <a:ln w="25400">
                  <a:noFill/>
                </a:ln>
                <a:solidFill>
                  <a:srgbClr val="FFFFFF"/>
                </a:solidFill>
                <a:effectLst>
                  <a:glow rad="228600">
                    <a:schemeClr val="bg2"/>
                  </a:glow>
                </a:effectLst>
                <a:latin typeface="Arial"/>
                <a:cs typeface="Arial"/>
              </a:rPr>
              <a:t>; Mar </a:t>
            </a:r>
            <a:r>
              <a:rPr lang="en-US" sz="3200" b="1" dirty="0" err="1">
                <a:ln w="25400">
                  <a:noFill/>
                </a:ln>
                <a:solidFill>
                  <a:srgbClr val="FFFFFF"/>
                </a:solidFill>
                <a:effectLst>
                  <a:glow rad="228600">
                    <a:schemeClr val="bg2"/>
                  </a:glow>
                </a:effectLst>
                <a:latin typeface="Arial"/>
                <a:cs typeface="Arial"/>
              </a:rPr>
              <a:t>Sergius</a:t>
            </a:r>
            <a:r>
              <a:rPr lang="en-US" sz="3200" b="1" dirty="0">
                <a:ln w="25400">
                  <a:noFill/>
                </a:ln>
                <a:solidFill>
                  <a:srgbClr val="FFFFFF"/>
                </a:solidFill>
                <a:effectLst>
                  <a:glow rad="228600">
                    <a:schemeClr val="bg2"/>
                  </a:glow>
                </a:effectLst>
                <a:latin typeface="Arial"/>
                <a:cs typeface="Arial"/>
              </a:rPr>
              <a:t>, priest and </a:t>
            </a:r>
            <a:r>
              <a:rPr lang="en-US" sz="3200" b="1" dirty="0" err="1">
                <a:ln w="25400">
                  <a:noFill/>
                </a:ln>
                <a:solidFill>
                  <a:srgbClr val="FFFFFF"/>
                </a:solidFill>
                <a:effectLst>
                  <a:glow rad="228600">
                    <a:schemeClr val="bg2"/>
                  </a:glow>
                </a:effectLst>
                <a:latin typeface="Arial"/>
                <a:cs typeface="Arial"/>
              </a:rPr>
              <a:t>chorepiscopus</a:t>
            </a:r>
            <a:r>
              <a:rPr lang="en-US" sz="3200" b="1" dirty="0">
                <a:ln w="25400">
                  <a:noFill/>
                </a:ln>
                <a:solidFill>
                  <a:srgbClr val="FFFFFF"/>
                </a:solidFill>
                <a:effectLst>
                  <a:glow rad="228600">
                    <a:schemeClr val="bg2"/>
                  </a:glow>
                </a:effectLst>
                <a:latin typeface="Arial"/>
                <a:cs typeface="Arial"/>
              </a:rPr>
              <a:t>; </a:t>
            </a:r>
            <a:r>
              <a:rPr lang="en-US" sz="3200" b="1" dirty="0" err="1">
                <a:ln w="25400">
                  <a:noFill/>
                </a:ln>
                <a:solidFill>
                  <a:srgbClr val="FFFFFF"/>
                </a:solidFill>
                <a:effectLst>
                  <a:glow rad="228600">
                    <a:schemeClr val="bg2"/>
                  </a:glow>
                </a:effectLst>
                <a:latin typeface="Arial"/>
                <a:cs typeface="Arial"/>
              </a:rPr>
              <a:t>Sabarjesu</a:t>
            </a:r>
            <a:r>
              <a:rPr lang="en-US" sz="3200" b="1" dirty="0">
                <a:ln w="25400">
                  <a:noFill/>
                </a:ln>
                <a:solidFill>
                  <a:srgbClr val="FFFFFF"/>
                </a:solidFill>
                <a:effectLst>
                  <a:glow rad="228600">
                    <a:schemeClr val="bg2"/>
                  </a:glow>
                </a:effectLst>
                <a:latin typeface="Arial"/>
                <a:cs typeface="Arial"/>
              </a:rPr>
              <a:t>, priest; Gabriel, priest and archdeacon, church rulers of the cities of </a:t>
            </a:r>
            <a:r>
              <a:rPr lang="en-US" sz="3200" b="1" dirty="0" err="1">
                <a:ln w="25400">
                  <a:noFill/>
                </a:ln>
                <a:solidFill>
                  <a:srgbClr val="FFFFFF"/>
                </a:solidFill>
                <a:effectLst>
                  <a:glow rad="228600">
                    <a:schemeClr val="bg2"/>
                  </a:glow>
                </a:effectLst>
                <a:latin typeface="Arial"/>
                <a:cs typeface="Arial"/>
              </a:rPr>
              <a:t>Kumdan</a:t>
            </a:r>
            <a:r>
              <a:rPr lang="en-US" sz="3200" b="1" dirty="0">
                <a:ln w="25400">
                  <a:noFill/>
                </a:ln>
                <a:solidFill>
                  <a:srgbClr val="FFFFFF"/>
                </a:solidFill>
                <a:effectLst>
                  <a:glow rad="228600">
                    <a:schemeClr val="bg2"/>
                  </a:glow>
                </a:effectLst>
                <a:latin typeface="Arial"/>
                <a:cs typeface="Arial"/>
              </a:rPr>
              <a:t> and </a:t>
            </a:r>
            <a:r>
              <a:rPr lang="en-US" sz="3200" b="1" dirty="0" err="1">
                <a:ln w="25400">
                  <a:noFill/>
                </a:ln>
                <a:solidFill>
                  <a:srgbClr val="FFFFFF"/>
                </a:solidFill>
                <a:effectLst>
                  <a:glow rad="228600">
                    <a:schemeClr val="bg2"/>
                  </a:glow>
                </a:effectLst>
                <a:latin typeface="Arial"/>
                <a:cs typeface="Arial"/>
              </a:rPr>
              <a:t>Sarag</a:t>
            </a:r>
            <a:r>
              <a:rPr lang="en-US" sz="3200" b="1" dirty="0">
                <a:ln w="25400">
                  <a:noFill/>
                </a:ln>
                <a:solidFill>
                  <a:srgbClr val="FFFFFF"/>
                </a:solidFill>
                <a:effectLst>
                  <a:glow rad="228600">
                    <a:schemeClr val="bg2"/>
                  </a:glow>
                </a:effectLst>
                <a:latin typeface="Arial"/>
                <a:cs typeface="Arial"/>
              </a:rPr>
              <a:t>.”</a:t>
            </a:r>
          </a:p>
        </p:txBody>
      </p:sp>
    </p:spTree>
    <p:extLst>
      <p:ext uri="{BB962C8B-B14F-4D97-AF65-F5344CB8AC3E}">
        <p14:creationId xmlns:p14="http://schemas.microsoft.com/office/powerpoint/2010/main" val="2570198639"/>
      </p:ext>
    </p:extLst>
  </p:cSld>
  <p:clrMapOvr>
    <a:masterClrMapping/>
  </p:clrMapOvr>
  <p:transition>
    <p:random/>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CHRISTIAN MONUMENT IN CHINA</a:t>
            </a:r>
          </a:p>
        </p:txBody>
      </p:sp>
      <p:pic>
        <p:nvPicPr>
          <p:cNvPr id="2" name="Picture 1" descr="NestorianStel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19600" y="990600"/>
            <a:ext cx="3324918" cy="5706664"/>
          </a:xfrm>
          <a:prstGeom prst="rect">
            <a:avLst/>
          </a:prstGeom>
        </p:spPr>
      </p:pic>
    </p:spTree>
    <p:extLst>
      <p:ext uri="{BB962C8B-B14F-4D97-AF65-F5344CB8AC3E}">
        <p14:creationId xmlns:p14="http://schemas.microsoft.com/office/powerpoint/2010/main" val="2830285978"/>
      </p:ext>
    </p:extLst>
  </p:cSld>
  <p:clrMapOvr>
    <a:masterClrMapping/>
  </p:clrMapOvr>
  <p:transition>
    <p:random/>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NestorianSteel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078477"/>
            <a:ext cx="12192000" cy="26652477"/>
          </a:xfrm>
          <a:prstGeom prst="rect">
            <a:avLst/>
          </a:prstGeom>
        </p:spPr>
      </p:pic>
      <p:sp>
        <p:nvSpPr>
          <p:cNvPr id="7" name="Rectangle 6"/>
          <p:cNvSpPr/>
          <p:nvPr/>
        </p:nvSpPr>
        <p:spPr>
          <a:xfrm>
            <a:off x="14478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CHRISTIAN MONUMENT IN CHINA</a:t>
            </a:r>
          </a:p>
        </p:txBody>
      </p:sp>
      <p:sp>
        <p:nvSpPr>
          <p:cNvPr id="5" name="Rectangle 4"/>
          <p:cNvSpPr/>
          <p:nvPr/>
        </p:nvSpPr>
        <p:spPr>
          <a:xfrm>
            <a:off x="1752600" y="1003518"/>
            <a:ext cx="8534400" cy="3539430"/>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	The Nestorian Stele (monument) is in the </a:t>
            </a:r>
            <a:r>
              <a:rPr lang="en-US" sz="3200" b="1" dirty="0" err="1">
                <a:ln w="25400">
                  <a:noFill/>
                </a:ln>
                <a:solidFill>
                  <a:srgbClr val="FFFFFF"/>
                </a:solidFill>
                <a:effectLst>
                  <a:glow rad="228600">
                    <a:schemeClr val="bg2"/>
                  </a:glow>
                </a:effectLst>
                <a:latin typeface="Arial"/>
                <a:cs typeface="Arial"/>
              </a:rPr>
              <a:t>Beilin</a:t>
            </a:r>
            <a:r>
              <a:rPr lang="en-US" sz="3200" b="1" dirty="0">
                <a:ln w="25400">
                  <a:noFill/>
                </a:ln>
                <a:solidFill>
                  <a:srgbClr val="FFFFFF"/>
                </a:solidFill>
                <a:effectLst>
                  <a:glow rad="228600">
                    <a:schemeClr val="bg2"/>
                  </a:glow>
                </a:effectLst>
                <a:latin typeface="Arial"/>
                <a:cs typeface="Arial"/>
              </a:rPr>
              <a:t> Museum in Xian, China. There is a copy of it in the Vatican Museum in Rome, on the campus of George Washington University in Washington, DC, USA and at the </a:t>
            </a:r>
            <a:r>
              <a:rPr lang="en-US" sz="3200" b="1" dirty="0" err="1">
                <a:ln w="25400">
                  <a:noFill/>
                </a:ln>
                <a:solidFill>
                  <a:srgbClr val="FFFFFF"/>
                </a:solidFill>
                <a:effectLst>
                  <a:glow rad="228600">
                    <a:schemeClr val="bg2"/>
                  </a:glow>
                </a:effectLst>
                <a:latin typeface="Arial"/>
                <a:cs typeface="Arial"/>
              </a:rPr>
              <a:t>Shingon</a:t>
            </a:r>
            <a:r>
              <a:rPr lang="en-US" sz="3200" b="1" dirty="0">
                <a:ln w="25400">
                  <a:noFill/>
                </a:ln>
                <a:solidFill>
                  <a:srgbClr val="FFFFFF"/>
                </a:solidFill>
                <a:effectLst>
                  <a:glow rad="228600">
                    <a:schemeClr val="bg2"/>
                  </a:glow>
                </a:effectLst>
                <a:latin typeface="Arial"/>
                <a:cs typeface="Arial"/>
              </a:rPr>
              <a:t> Buddhist Temple on </a:t>
            </a:r>
            <a:r>
              <a:rPr lang="en-US" sz="3200" b="1" dirty="0" err="1">
                <a:ln w="25400">
                  <a:noFill/>
                </a:ln>
                <a:solidFill>
                  <a:srgbClr val="FFFFFF"/>
                </a:solidFill>
                <a:effectLst>
                  <a:glow rad="228600">
                    <a:schemeClr val="bg2"/>
                  </a:glow>
                </a:effectLst>
                <a:latin typeface="Arial"/>
                <a:cs typeface="Arial"/>
              </a:rPr>
              <a:t>Koya</a:t>
            </a:r>
            <a:r>
              <a:rPr lang="en-US" sz="3200" b="1" dirty="0">
                <a:ln w="25400">
                  <a:noFill/>
                </a:ln>
                <a:solidFill>
                  <a:srgbClr val="FFFFFF"/>
                </a:solidFill>
                <a:effectLst>
                  <a:glow rad="228600">
                    <a:schemeClr val="bg2"/>
                  </a:glow>
                </a:effectLst>
                <a:latin typeface="Arial"/>
                <a:cs typeface="Arial"/>
              </a:rPr>
              <a:t> Mountain in Japan.</a:t>
            </a:r>
          </a:p>
        </p:txBody>
      </p:sp>
    </p:spTree>
    <p:extLst>
      <p:ext uri="{BB962C8B-B14F-4D97-AF65-F5344CB8AC3E}">
        <p14:creationId xmlns:p14="http://schemas.microsoft.com/office/powerpoint/2010/main" val="2276301098"/>
      </p:ext>
    </p:extLst>
  </p:cSld>
  <p:clrMapOvr>
    <a:masterClrMapping/>
  </p:clrMapOvr>
  <p:transition>
    <p:random/>
  </p:transition>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Xuanzang_statu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70856"/>
            <a:ext cx="12190415" cy="14776998"/>
          </a:xfrm>
          <a:prstGeom prst="rect">
            <a:avLst/>
          </a:prstGeom>
        </p:spPr>
      </p:pic>
      <p:sp>
        <p:nvSpPr>
          <p:cNvPr id="7" name="Rectangle 6"/>
          <p:cNvSpPr/>
          <p:nvPr/>
        </p:nvSpPr>
        <p:spPr>
          <a:xfrm>
            <a:off x="1524001" y="2286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EMPEROR HIUEN TSANG (745)</a:t>
            </a:r>
          </a:p>
        </p:txBody>
      </p:sp>
      <p:sp>
        <p:nvSpPr>
          <p:cNvPr id="4" name="Text Box 7"/>
          <p:cNvSpPr txBox="1">
            <a:spLocks noChangeArrowheads="1"/>
          </p:cNvSpPr>
          <p:nvPr/>
        </p:nvSpPr>
        <p:spPr bwMode="auto">
          <a:xfrm>
            <a:off x="762000" y="3620631"/>
            <a:ext cx="10668000" cy="2246769"/>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dirty="0">
                <a:solidFill>
                  <a:srgbClr val="FFFFFF"/>
                </a:solidFill>
                <a:latin typeface="Arial Black"/>
                <a:cs typeface="Arial Black"/>
              </a:rPr>
              <a:t>“The  religion of the sacred books known as Persian had originally come from </a:t>
            </a:r>
            <a:r>
              <a:rPr lang="en-US" sz="2800" dirty="0" err="1">
                <a:solidFill>
                  <a:srgbClr val="FFFFFF"/>
                </a:solidFill>
                <a:latin typeface="Arial Black"/>
                <a:cs typeface="Arial Black"/>
              </a:rPr>
              <a:t>Tatsin</a:t>
            </a:r>
            <a:r>
              <a:rPr lang="en-US" sz="2800" dirty="0">
                <a:solidFill>
                  <a:srgbClr val="FFFFFF"/>
                </a:solidFill>
                <a:latin typeface="Arial Black"/>
                <a:cs typeface="Arial Black"/>
              </a:rPr>
              <a:t> (the Roman Empire) and that, propagated by preaching and tradition, it made its way into the Middle Kingdom and had been for a long time practiced therein.”</a:t>
            </a:r>
          </a:p>
        </p:txBody>
      </p:sp>
    </p:spTree>
    <p:extLst>
      <p:ext uri="{BB962C8B-B14F-4D97-AF65-F5344CB8AC3E}">
        <p14:creationId xmlns:p14="http://schemas.microsoft.com/office/powerpoint/2010/main" val="2412186083"/>
      </p:ext>
    </p:extLst>
  </p:cSld>
  <p:clrMapOvr>
    <a:masterClrMapping/>
  </p:clrMapOvr>
  <p:transition>
    <p:random/>
  </p:transition>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hinaRom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27767"/>
            <a:ext cx="11837242" cy="4620433"/>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CHINA &amp; THE WEST</a:t>
            </a:r>
          </a:p>
        </p:txBody>
      </p:sp>
      <p:sp>
        <p:nvSpPr>
          <p:cNvPr id="5" name="Text Box 7"/>
          <p:cNvSpPr txBox="1">
            <a:spLocks noChangeArrowheads="1"/>
          </p:cNvSpPr>
          <p:nvPr/>
        </p:nvSpPr>
        <p:spPr bwMode="auto">
          <a:xfrm>
            <a:off x="4495800" y="2514600"/>
            <a:ext cx="7162800" cy="2246769"/>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dirty="0">
                <a:latin typeface="Arial Black"/>
                <a:cs typeface="Arial Black"/>
              </a:rPr>
              <a:t>“The country of Ta-</a:t>
            </a:r>
            <a:r>
              <a:rPr lang="en-US" sz="2800" dirty="0" err="1">
                <a:latin typeface="Arial Black"/>
                <a:cs typeface="Arial Black"/>
              </a:rPr>
              <a:t>ts'in</a:t>
            </a:r>
            <a:r>
              <a:rPr lang="en-US" sz="2800" dirty="0">
                <a:latin typeface="Arial Black"/>
                <a:cs typeface="Arial Black"/>
              </a:rPr>
              <a:t> is called Li-</a:t>
            </a:r>
            <a:r>
              <a:rPr lang="en-US" sz="2800" dirty="0" err="1">
                <a:latin typeface="Arial Black"/>
                <a:cs typeface="Arial Black"/>
              </a:rPr>
              <a:t>chien</a:t>
            </a:r>
            <a:r>
              <a:rPr lang="en-US" sz="2800" dirty="0">
                <a:latin typeface="Arial Black"/>
                <a:cs typeface="Arial Black"/>
              </a:rPr>
              <a:t> (Li-kin) and, as being situated on the eastern port of the sea, its territory amounts to several thousand li.. . . Their kings always</a:t>
            </a:r>
          </a:p>
        </p:txBody>
      </p:sp>
      <p:sp>
        <p:nvSpPr>
          <p:cNvPr id="6" name="Text Box 7"/>
          <p:cNvSpPr txBox="1">
            <a:spLocks noChangeArrowheads="1"/>
          </p:cNvSpPr>
          <p:nvPr/>
        </p:nvSpPr>
        <p:spPr bwMode="auto">
          <a:xfrm>
            <a:off x="2083904" y="4673530"/>
            <a:ext cx="9677400" cy="1815882"/>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dirty="0">
                <a:latin typeface="Arial Black"/>
                <a:cs typeface="Arial Black"/>
              </a:rPr>
              <a:t>desired to send embassies to China, but the An-Shi (Parthians) wished to carry on trade with them in Chinese silks, and it is for this reason that they were cut off from communication.</a:t>
            </a:r>
          </a:p>
        </p:txBody>
      </p:sp>
    </p:spTree>
    <p:extLst>
      <p:ext uri="{BB962C8B-B14F-4D97-AF65-F5344CB8AC3E}">
        <p14:creationId xmlns:p14="http://schemas.microsoft.com/office/powerpoint/2010/main" val="294172473"/>
      </p:ext>
    </p:extLst>
  </p:cSld>
  <p:clrMapOvr>
    <a:masterClrMapping/>
  </p:clrMapOvr>
  <p:transition>
    <p:random/>
  </p:transition>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inaRome.jpg">
            <a:extLst>
              <a:ext uri="{FF2B5EF4-FFF2-40B4-BE49-F238E27FC236}">
                <a16:creationId xmlns:a16="http://schemas.microsoft.com/office/drawing/2014/main" id="{5A4FCDA9-BEE3-F3BA-434C-5D91CC8FE24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27767"/>
            <a:ext cx="11837242" cy="4620433"/>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CHINA &amp; THE WEST</a:t>
            </a:r>
          </a:p>
        </p:txBody>
      </p:sp>
      <p:sp>
        <p:nvSpPr>
          <p:cNvPr id="6" name="Text Box 7"/>
          <p:cNvSpPr txBox="1">
            <a:spLocks noChangeArrowheads="1"/>
          </p:cNvSpPr>
          <p:nvPr/>
        </p:nvSpPr>
        <p:spPr bwMode="auto">
          <a:xfrm>
            <a:off x="4876800" y="1261170"/>
            <a:ext cx="6629400" cy="3539430"/>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dirty="0">
                <a:latin typeface="Arial Black"/>
                <a:cs typeface="Arial Black"/>
              </a:rPr>
              <a:t>This lasted till ... (166 A.D.) when the king of Ta-</a:t>
            </a:r>
            <a:r>
              <a:rPr lang="en-US" sz="2800" dirty="0" err="1">
                <a:latin typeface="Arial Black"/>
                <a:cs typeface="Arial Black"/>
              </a:rPr>
              <a:t>ts'in</a:t>
            </a:r>
            <a:r>
              <a:rPr lang="en-US" sz="2800" dirty="0">
                <a:latin typeface="Arial Black"/>
                <a:cs typeface="Arial Black"/>
              </a:rPr>
              <a:t>, An-</a:t>
            </a:r>
            <a:r>
              <a:rPr lang="en-US" sz="2800" dirty="0" err="1">
                <a:latin typeface="Arial Black"/>
                <a:cs typeface="Arial Black"/>
              </a:rPr>
              <a:t>tun</a:t>
            </a:r>
            <a:r>
              <a:rPr lang="en-US" sz="2800" dirty="0">
                <a:latin typeface="Arial Black"/>
                <a:cs typeface="Arial Black"/>
              </a:rPr>
              <a:t> (Marcus Aurelius), sent an embassy who, from the frontier of </a:t>
            </a:r>
            <a:r>
              <a:rPr lang="en-US" sz="2800" dirty="0" err="1">
                <a:latin typeface="Arial Black"/>
                <a:cs typeface="Arial Black"/>
              </a:rPr>
              <a:t>Jih</a:t>
            </a:r>
            <a:r>
              <a:rPr lang="en-US" sz="2800" dirty="0">
                <a:latin typeface="Arial Black"/>
                <a:cs typeface="Arial Black"/>
              </a:rPr>
              <a:t>-nan (Annam) offered ivory, rhinoceros horns, and tortoise. From that time dates the direct intercourse with this country.”</a:t>
            </a:r>
          </a:p>
        </p:txBody>
      </p:sp>
    </p:spTree>
    <p:extLst>
      <p:ext uri="{BB962C8B-B14F-4D97-AF65-F5344CB8AC3E}">
        <p14:creationId xmlns:p14="http://schemas.microsoft.com/office/powerpoint/2010/main" val="893421742"/>
      </p:ext>
    </p:extLst>
  </p:cSld>
  <p:clrMapOvr>
    <a:masterClrMapping/>
  </p:clrMapOvr>
  <p:transition>
    <p:random/>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estorianTombstone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43000"/>
            <a:ext cx="12192001" cy="12242183"/>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CHRISTIAN GRAVES NEAR TOKMAK</a:t>
            </a:r>
          </a:p>
        </p:txBody>
      </p:sp>
      <p:sp>
        <p:nvSpPr>
          <p:cNvPr id="4" name="Rectangle 3"/>
          <p:cNvSpPr/>
          <p:nvPr/>
        </p:nvSpPr>
        <p:spPr>
          <a:xfrm>
            <a:off x="1752600" y="1214497"/>
            <a:ext cx="8534400" cy="2062103"/>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Two ancient Christian graveyards were discovered in southern Siberia and near the city of Bishkek (modern day Kyrgyzstan) in 1885.</a:t>
            </a:r>
          </a:p>
        </p:txBody>
      </p:sp>
    </p:spTree>
    <p:extLst>
      <p:ext uri="{BB962C8B-B14F-4D97-AF65-F5344CB8AC3E}">
        <p14:creationId xmlns:p14="http://schemas.microsoft.com/office/powerpoint/2010/main" val="1521245095"/>
      </p:ext>
    </p:extLst>
  </p:cSld>
  <p:clrMapOvr>
    <a:masterClrMapping/>
  </p:clrMapOvr>
  <p:transition>
    <p:random/>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Issyk_Ku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43713"/>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LAKE ISSYKKUL</a:t>
            </a:r>
          </a:p>
        </p:txBody>
      </p:sp>
    </p:spTree>
    <p:extLst>
      <p:ext uri="{BB962C8B-B14F-4D97-AF65-F5344CB8AC3E}">
        <p14:creationId xmlns:p14="http://schemas.microsoft.com/office/powerpoint/2010/main" val="2104119938"/>
      </p:ext>
    </p:extLst>
  </p:cSld>
  <p:clrMapOvr>
    <a:masterClrMapping/>
  </p:clrMapOvr>
  <p:transition>
    <p:random/>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KyrgyzstanM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51734" y="0"/>
            <a:ext cx="9544867" cy="688594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KYRGYSTAN</a:t>
            </a:r>
          </a:p>
        </p:txBody>
      </p:sp>
    </p:spTree>
    <p:extLst>
      <p:ext uri="{BB962C8B-B14F-4D97-AF65-F5344CB8AC3E}">
        <p14:creationId xmlns:p14="http://schemas.microsoft.com/office/powerpoint/2010/main" val="281013438"/>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Strabos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1999" cy="6863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Strabo’s Map of the World (20-25 AD)</a:t>
            </a:r>
          </a:p>
        </p:txBody>
      </p:sp>
      <p:sp>
        <p:nvSpPr>
          <p:cNvPr id="5" name="Text Box 7"/>
          <p:cNvSpPr txBox="1">
            <a:spLocks noChangeArrowheads="1"/>
          </p:cNvSpPr>
          <p:nvPr/>
        </p:nvSpPr>
        <p:spPr bwMode="auto">
          <a:xfrm>
            <a:off x="0" y="228600"/>
            <a:ext cx="9829800" cy="954107"/>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600" b="1">
                <a:ln w="25400">
                  <a:solidFill>
                    <a:srgbClr val="000000"/>
                  </a:solidFill>
                </a:ln>
                <a:effectLst>
                  <a:outerShdw blurRad="50800" dist="50800" dir="2700000" algn="tl" rotWithShape="0">
                    <a:srgbClr val="000000">
                      <a:alpha val="43000"/>
                    </a:srgbClr>
                  </a:outerShdw>
                </a:effectLst>
                <a:latin typeface="Arial"/>
                <a:cs typeface="Arial"/>
              </a:defRPr>
            </a:lvl1pPr>
          </a:lstStyle>
          <a:p>
            <a:r>
              <a:rPr lang="en-US" sz="2800" dirty="0">
                <a:effectLst/>
              </a:rPr>
              <a:t>The known world of the first century was mainly western Asia, northern Africa and southern Europe.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anchuri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339725"/>
            <a:ext cx="9144000" cy="752475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MANCHURIA</a:t>
            </a:r>
          </a:p>
        </p:txBody>
      </p:sp>
    </p:spTree>
    <p:extLst>
      <p:ext uri="{BB962C8B-B14F-4D97-AF65-F5344CB8AC3E}">
        <p14:creationId xmlns:p14="http://schemas.microsoft.com/office/powerpoint/2010/main" val="3106191778"/>
      </p:ext>
    </p:extLst>
  </p:cSld>
  <p:clrMapOvr>
    <a:masterClrMapping/>
  </p:clrMapOvr>
  <p:transition>
    <p:random/>
  </p:transition>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ibet.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TUN-HUANG CAVE MANUSCRIPTS</a:t>
            </a:r>
          </a:p>
        </p:txBody>
      </p:sp>
    </p:spTree>
    <p:extLst>
      <p:ext uri="{BB962C8B-B14F-4D97-AF65-F5344CB8AC3E}">
        <p14:creationId xmlns:p14="http://schemas.microsoft.com/office/powerpoint/2010/main" val="3511743458"/>
      </p:ext>
    </p:extLst>
  </p:cSld>
  <p:clrMapOvr>
    <a:masterClrMapping/>
  </p:clrMapOvr>
  <p:transition>
    <p:random/>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issionaryBisho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14400"/>
            <a:ext cx="12192000" cy="12091240"/>
          </a:xfrm>
          <a:prstGeom prst="rect">
            <a:avLst/>
          </a:prstGeom>
        </p:spPr>
      </p:pic>
      <p:sp>
        <p:nvSpPr>
          <p:cNvPr id="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Painting of missionary bishop discovered in western China cave (1908)</a:t>
            </a:r>
          </a:p>
        </p:txBody>
      </p:sp>
      <p:sp>
        <p:nvSpPr>
          <p:cNvPr id="6" name="Rectangle 5"/>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TUN-HUANG CAVE PAINTING</a:t>
            </a:r>
          </a:p>
        </p:txBody>
      </p:sp>
    </p:spTree>
    <p:extLst>
      <p:ext uri="{BB962C8B-B14F-4D97-AF65-F5344CB8AC3E}">
        <p14:creationId xmlns:p14="http://schemas.microsoft.com/office/powerpoint/2010/main" val="2384927861"/>
      </p:ext>
    </p:extLst>
  </p:cSld>
  <p:clrMapOvr>
    <a:masterClrMapping/>
  </p:clrMapOvr>
  <p:transition>
    <p:random/>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hoku-Nihongi.jpg"/>
          <p:cNvPicPr>
            <a:picLocks noChangeAspect="1"/>
          </p:cNvPicPr>
          <p:nvPr/>
        </p:nvPicPr>
        <p:blipFill>
          <a:blip r:embed="rId2">
            <a:extLst>
              <a:ext uri="{28A0092B-C50C-407E-A947-70E740481C1C}">
                <a14:useLocalDpi xmlns:a14="http://schemas.microsoft.com/office/drawing/2010/main"/>
              </a:ext>
            </a:extLst>
          </a:blip>
          <a:stretch>
            <a:fillRect/>
          </a:stretch>
        </p:blipFill>
        <p:spPr>
          <a:xfrm rot="20498501">
            <a:off x="3660098" y="739409"/>
            <a:ext cx="4216400" cy="6019800"/>
          </a:xfrm>
          <a:prstGeom prst="rect">
            <a:avLst/>
          </a:prstGeom>
        </p:spPr>
      </p:pic>
      <p:sp>
        <p:nvSpPr>
          <p:cNvPr id="7" name="Rectangle 6"/>
          <p:cNvSpPr/>
          <p:nvPr/>
        </p:nvSpPr>
        <p:spPr>
          <a:xfrm>
            <a:off x="1504625"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SHOKU-NIHONGU</a:t>
            </a:r>
          </a:p>
        </p:txBody>
      </p:sp>
    </p:spTree>
    <p:extLst>
      <p:ext uri="{BB962C8B-B14F-4D97-AF65-F5344CB8AC3E}">
        <p14:creationId xmlns:p14="http://schemas.microsoft.com/office/powerpoint/2010/main" val="3044529432"/>
      </p:ext>
    </p:extLst>
  </p:cSld>
  <p:clrMapOvr>
    <a:masterClrMapping/>
  </p:clrMapOvr>
  <p:transition>
    <p:random/>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Koryuji-taishid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42760"/>
          </a:xfrm>
          <a:prstGeom prst="rect">
            <a:avLst/>
          </a:prstGeom>
        </p:spPr>
      </p:pic>
      <p:sp>
        <p:nvSpPr>
          <p:cNvPr id="7" name="Rectangle 6"/>
          <p:cNvSpPr/>
          <p:nvPr/>
        </p:nvSpPr>
        <p:spPr>
          <a:xfrm>
            <a:off x="1504625"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KORYUJI TAISHIDO</a:t>
            </a:r>
          </a:p>
        </p:txBody>
      </p:sp>
    </p:spTree>
    <p:extLst>
      <p:ext uri="{BB962C8B-B14F-4D97-AF65-F5344CB8AC3E}">
        <p14:creationId xmlns:p14="http://schemas.microsoft.com/office/powerpoint/2010/main" val="2140963267"/>
      </p:ext>
    </p:extLst>
  </p:cSld>
  <p:clrMapOvr>
    <a:masterClrMapping/>
  </p:clrMapOvr>
  <p:transition>
    <p:random/>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ishiHonganj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 y="-206079"/>
            <a:ext cx="12344401" cy="7902279"/>
          </a:xfrm>
          <a:prstGeom prst="rect">
            <a:avLst/>
          </a:prstGeom>
        </p:spPr>
      </p:pic>
      <p:sp>
        <p:nvSpPr>
          <p:cNvPr id="7" name="Rectangle 6"/>
          <p:cNvSpPr/>
          <p:nvPr/>
        </p:nvSpPr>
        <p:spPr>
          <a:xfrm>
            <a:off x="1504625"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NISHI-HONGANJI</a:t>
            </a:r>
          </a:p>
        </p:txBody>
      </p:sp>
      <p:sp>
        <p:nvSpPr>
          <p:cNvPr id="4" name="Rectangle 3"/>
          <p:cNvSpPr/>
          <p:nvPr/>
        </p:nvSpPr>
        <p:spPr>
          <a:xfrm>
            <a:off x="1752600" y="3060918"/>
            <a:ext cx="8534400" cy="2062103"/>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	According to </a:t>
            </a:r>
            <a:r>
              <a:rPr lang="en-US" sz="3200" b="1" dirty="0" err="1">
                <a:ln w="25400">
                  <a:noFill/>
                </a:ln>
                <a:solidFill>
                  <a:srgbClr val="FFFFFF"/>
                </a:solidFill>
                <a:effectLst>
                  <a:glow rad="228600">
                    <a:schemeClr val="bg2"/>
                  </a:glow>
                </a:effectLst>
                <a:latin typeface="Arial"/>
                <a:cs typeface="Arial"/>
              </a:rPr>
              <a:t>Teshima</a:t>
            </a:r>
            <a:r>
              <a:rPr lang="en-US" sz="3200" b="1" dirty="0">
                <a:ln w="25400">
                  <a:noFill/>
                </a:ln>
                <a:solidFill>
                  <a:srgbClr val="FFFFFF"/>
                </a:solidFill>
                <a:effectLst>
                  <a:glow rad="228600">
                    <a:schemeClr val="bg2"/>
                  </a:glow>
                </a:effectLst>
                <a:latin typeface="Arial"/>
                <a:cs typeface="Arial"/>
              </a:rPr>
              <a:t>, the original Lecture Hall of the </a:t>
            </a:r>
            <a:r>
              <a:rPr lang="en-US" sz="3200" b="1" dirty="0" err="1">
                <a:ln w="25400">
                  <a:noFill/>
                </a:ln>
                <a:solidFill>
                  <a:srgbClr val="FFFFFF"/>
                </a:solidFill>
                <a:effectLst>
                  <a:glow rad="228600">
                    <a:schemeClr val="bg2"/>
                  </a:glow>
                </a:effectLst>
                <a:latin typeface="Arial"/>
                <a:cs typeface="Arial"/>
              </a:rPr>
              <a:t>Koryuji</a:t>
            </a:r>
            <a:r>
              <a:rPr lang="en-US" sz="3200" b="1" dirty="0">
                <a:ln w="25400">
                  <a:noFill/>
                </a:ln>
                <a:solidFill>
                  <a:srgbClr val="FFFFFF"/>
                </a:solidFill>
                <a:effectLst>
                  <a:glow rad="228600">
                    <a:schemeClr val="bg2"/>
                  </a:glow>
                </a:effectLst>
                <a:latin typeface="Arial"/>
                <a:cs typeface="Arial"/>
              </a:rPr>
              <a:t> Buddhist Temple erected in AD 603 was not Buddhist but Christian.</a:t>
            </a:r>
          </a:p>
        </p:txBody>
      </p:sp>
    </p:spTree>
    <p:extLst>
      <p:ext uri="{BB962C8B-B14F-4D97-AF65-F5344CB8AC3E}">
        <p14:creationId xmlns:p14="http://schemas.microsoft.com/office/powerpoint/2010/main" val="4141720468"/>
      </p:ext>
    </p:extLst>
  </p:cSld>
  <p:clrMapOvr>
    <a:masterClrMapping/>
  </p:clrMapOvr>
  <p:transition>
    <p:random/>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BeamJapan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37700"/>
            <a:ext cx="9571081" cy="6895700"/>
          </a:xfrm>
          <a:prstGeom prst="rect">
            <a:avLst/>
          </a:prstGeom>
        </p:spPr>
      </p:pic>
    </p:spTree>
    <p:extLst>
      <p:ext uri="{BB962C8B-B14F-4D97-AF65-F5344CB8AC3E}">
        <p14:creationId xmlns:p14="http://schemas.microsoft.com/office/powerpoint/2010/main" val="3904212796"/>
      </p:ext>
    </p:extLst>
  </p:cSld>
  <p:clrMapOvr>
    <a:masterClrMapping/>
  </p:clrMapOvr>
  <p:transition>
    <p:random/>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estorianJap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13749568"/>
          </a:xfrm>
          <a:prstGeom prst="rect">
            <a:avLst/>
          </a:prstGeom>
        </p:spPr>
      </p:pic>
      <p:sp>
        <p:nvSpPr>
          <p:cNvPr id="7" name="Rectangle 6"/>
          <p:cNvSpPr/>
          <p:nvPr/>
        </p:nvSpPr>
        <p:spPr>
          <a:xfrm>
            <a:off x="1504625"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MOUNT KOYA</a:t>
            </a:r>
          </a:p>
        </p:txBody>
      </p:sp>
    </p:spTree>
    <p:extLst>
      <p:ext uri="{BB962C8B-B14F-4D97-AF65-F5344CB8AC3E}">
        <p14:creationId xmlns:p14="http://schemas.microsoft.com/office/powerpoint/2010/main" val="1399609162"/>
      </p:ext>
    </p:extLst>
  </p:cSld>
  <p:clrMapOvr>
    <a:masterClrMapping/>
  </p:clrMapOvr>
  <p:transition>
    <p:random/>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rossCrescen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9971" y="-990600"/>
            <a:ext cx="10984872" cy="79248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WHY CHRISTIANITY DECLINED IN ASIA</a:t>
            </a:r>
          </a:p>
        </p:txBody>
      </p:sp>
      <p:sp>
        <p:nvSpPr>
          <p:cNvPr id="5" name="Text Box 7"/>
          <p:cNvSpPr txBox="1">
            <a:spLocks noChangeArrowheads="1"/>
          </p:cNvSpPr>
          <p:nvPr/>
        </p:nvSpPr>
        <p:spPr bwMode="auto">
          <a:xfrm>
            <a:off x="1905000" y="1219200"/>
            <a:ext cx="8229600" cy="584776"/>
          </a:xfrm>
          <a:prstGeom prst="rect">
            <a:avLst/>
          </a:prstGeom>
          <a:solidFill>
            <a:srgbClr val="000514">
              <a:alpha val="0"/>
            </a:srgbClr>
          </a:solidFill>
          <a:ln>
            <a:noFill/>
          </a:ln>
        </p:spPr>
        <p:txBody>
          <a:bodyPr wrap="square">
            <a:spAutoFit/>
          </a:bodyPr>
          <a:lstStyle>
            <a:defPPr>
              <a:defRPr lang="en-US"/>
            </a:defPPr>
            <a:lvl1pPr algn="ctr">
              <a:defRPr sz="3200" b="1">
                <a:ln w="25400">
                  <a:noFill/>
                </a:ln>
                <a:solidFill>
                  <a:srgbClr val="FFFFFF"/>
                </a:solidFill>
                <a:effectLst>
                  <a:glow rad="228600">
                    <a:schemeClr val="bg2"/>
                  </a:glow>
                </a:effectLst>
                <a:latin typeface="Arial"/>
                <a:cs typeface="Arial"/>
              </a:defRPr>
            </a:lvl1pPr>
          </a:lstStyle>
          <a:p>
            <a:pPr algn="l"/>
            <a:r>
              <a:rPr lang="en-US" dirty="0"/>
              <a:t>1. PERSECUTION</a:t>
            </a:r>
          </a:p>
        </p:txBody>
      </p:sp>
    </p:spTree>
    <p:extLst>
      <p:ext uri="{BB962C8B-B14F-4D97-AF65-F5344CB8AC3E}">
        <p14:creationId xmlns:p14="http://schemas.microsoft.com/office/powerpoint/2010/main" val="362241676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aint_Catherine_Sinai.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ST. CATHERINE’S MONASTERY</a:t>
            </a:r>
          </a:p>
        </p:txBody>
      </p:sp>
    </p:spTree>
    <p:extLst>
      <p:ext uri="{BB962C8B-B14F-4D97-AF65-F5344CB8AC3E}">
        <p14:creationId xmlns:p14="http://schemas.microsoft.com/office/powerpoint/2010/main" val="3155631557"/>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iaspora_map.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6413"/>
          </a:xfrm>
          <a:prstGeom prst="rect">
            <a:avLst/>
          </a:prstGeom>
          <a:solidFill>
            <a:srgbClr val="000514"/>
          </a:solidFill>
          <a:ln>
            <a:noFill/>
          </a:ln>
        </p:spPr>
      </p:pic>
      <p:sp>
        <p:nvSpPr>
          <p:cNvPr id="5" name="Rectangle 4"/>
          <p:cNvSpPr/>
          <p:nvPr/>
        </p:nvSpPr>
        <p:spPr>
          <a:xfrm>
            <a:off x="2743200" y="381000"/>
            <a:ext cx="6781800" cy="646331"/>
          </a:xfrm>
          <a:prstGeom prst="rect">
            <a:avLst/>
          </a:prstGeom>
          <a:solidFill>
            <a:srgbClr val="000514"/>
          </a:solidFill>
          <a:ln>
            <a:noFill/>
          </a:ln>
        </p:spPr>
        <p:txBody>
          <a:bodyPr wrap="square">
            <a:spAutoFit/>
          </a:bodyPr>
          <a:lstStyle/>
          <a:p>
            <a:pPr algn="ctr" fontAlgn="auto">
              <a:spcBef>
                <a:spcPts val="0"/>
              </a:spcBef>
              <a:spcAft>
                <a:spcPts val="0"/>
              </a:spcAft>
            </a:pPr>
            <a:r>
              <a:rPr lang="en-US" sz="3600" b="1" dirty="0">
                <a:ln w="25400">
                  <a:solidFill>
                    <a:srgbClr val="000000"/>
                  </a:solidFill>
                </a:ln>
                <a:effectLst>
                  <a:outerShdw blurRad="50800" dist="50800" dir="2700000" algn="tl" rotWithShape="0">
                    <a:srgbClr val="000000">
                      <a:alpha val="43000"/>
                    </a:srgbClr>
                  </a:outerShdw>
                </a:effectLst>
                <a:latin typeface="Arial"/>
                <a:cs typeface="Arial"/>
              </a:rPr>
              <a:t>JEWS IN THE EAST</a:t>
            </a:r>
          </a:p>
        </p:txBody>
      </p:sp>
      <p:sp>
        <p:nvSpPr>
          <p:cNvPr id="6" name="Text Box 7"/>
          <p:cNvSpPr txBox="1">
            <a:spLocks noChangeArrowheads="1"/>
          </p:cNvSpPr>
          <p:nvPr/>
        </p:nvSpPr>
        <p:spPr bwMode="auto">
          <a:xfrm>
            <a:off x="533400" y="2971800"/>
            <a:ext cx="5867400" cy="2554545"/>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600" b="1">
                <a:ln w="25400">
                  <a:solidFill>
                    <a:srgbClr val="000000"/>
                  </a:solidFill>
                </a:ln>
                <a:effectLst>
                  <a:outerShdw blurRad="50800" dist="50800" dir="2700000" algn="tl" rotWithShape="0">
                    <a:srgbClr val="000000">
                      <a:alpha val="43000"/>
                    </a:srgbClr>
                  </a:outerShdw>
                </a:effectLst>
                <a:latin typeface="Arial"/>
                <a:cs typeface="Arial"/>
              </a:defRPr>
            </a:lvl1pPr>
          </a:lstStyle>
          <a:p>
            <a:r>
              <a:rPr lang="en-US" sz="3200" dirty="0"/>
              <a:t>In the first century the number of Jews living in the Persian world, mostly in or near Babylon, may have been 1 million people.</a:t>
            </a:r>
          </a:p>
        </p:txBody>
      </p:sp>
    </p:spTree>
    <p:extLst>
      <p:ext uri="{BB962C8B-B14F-4D97-AF65-F5344CB8AC3E}">
        <p14:creationId xmlns:p14="http://schemas.microsoft.com/office/powerpoint/2010/main" val="12689641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uhammadarrivalmedin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762000"/>
            <a:ext cx="9144000" cy="1175004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MOHAMMED</a:t>
            </a:r>
          </a:p>
        </p:txBody>
      </p:sp>
    </p:spTree>
    <p:extLst>
      <p:ext uri="{BB962C8B-B14F-4D97-AF65-F5344CB8AC3E}">
        <p14:creationId xmlns:p14="http://schemas.microsoft.com/office/powerpoint/2010/main" val="1310693928"/>
      </p:ext>
    </p:extLst>
  </p:cSld>
  <p:clrMapOvr>
    <a:masterClrMapping/>
  </p:clrMapOvr>
  <p:transition>
    <p:random/>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hammedsPromise.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601200" cy="72009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MOHAMMED’S PROMISE</a:t>
            </a:r>
          </a:p>
        </p:txBody>
      </p:sp>
    </p:spTree>
    <p:extLst>
      <p:ext uri="{BB962C8B-B14F-4D97-AF65-F5344CB8AC3E}">
        <p14:creationId xmlns:p14="http://schemas.microsoft.com/office/powerpoint/2010/main" val="1796377049"/>
      </p:ext>
    </p:extLst>
  </p:cSld>
  <p:clrMapOvr>
    <a:masterClrMapping/>
  </p:clrMapOvr>
  <p:transition>
    <p:random/>
  </p:transition>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hammedsPromise.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601200" cy="72009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MOHAMMED’S PROMISE</a:t>
            </a:r>
          </a:p>
        </p:txBody>
      </p:sp>
      <p:sp>
        <p:nvSpPr>
          <p:cNvPr id="4" name="Text Box 7"/>
          <p:cNvSpPr txBox="1">
            <a:spLocks noChangeArrowheads="1"/>
          </p:cNvSpPr>
          <p:nvPr/>
        </p:nvSpPr>
        <p:spPr bwMode="auto">
          <a:xfrm>
            <a:off x="2209800" y="1066801"/>
            <a:ext cx="7772400" cy="4832093"/>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dirty="0">
                <a:latin typeface="Arial Black"/>
                <a:cs typeface="Arial Black"/>
              </a:rPr>
              <a:t>“This is a message from Muhammad </a:t>
            </a:r>
            <a:r>
              <a:rPr lang="en-US" sz="2800" dirty="0" err="1">
                <a:latin typeface="Arial Black"/>
                <a:cs typeface="Arial Black"/>
              </a:rPr>
              <a:t>ibn</a:t>
            </a:r>
            <a:r>
              <a:rPr lang="en-US" sz="2800" dirty="0">
                <a:latin typeface="Arial Black"/>
                <a:cs typeface="Arial Black"/>
              </a:rPr>
              <a:t> Abdullah, as a covenant to those who adopt Christianity, near and far, we are with them. </a:t>
            </a:r>
          </a:p>
          <a:p>
            <a:pPr algn="r"/>
            <a:endParaRPr lang="en-US" sz="2800" dirty="0">
              <a:latin typeface="Arial Black"/>
              <a:cs typeface="Arial Black"/>
            </a:endParaRPr>
          </a:p>
          <a:p>
            <a:pPr algn="r"/>
            <a:r>
              <a:rPr lang="en-US" sz="2800" dirty="0">
                <a:latin typeface="Arial Black"/>
                <a:cs typeface="Arial Black"/>
              </a:rPr>
              <a:t>Verily I, the servants, the helpers, and my followers defend them, because Christians are my citizens; and by God! I hold out against anything that displeases them. No compulsion is to be on them. </a:t>
            </a:r>
          </a:p>
        </p:txBody>
      </p:sp>
    </p:spTree>
    <p:extLst>
      <p:ext uri="{BB962C8B-B14F-4D97-AF65-F5344CB8AC3E}">
        <p14:creationId xmlns:p14="http://schemas.microsoft.com/office/powerpoint/2010/main" val="2338977236"/>
      </p:ext>
    </p:extLst>
  </p:cSld>
  <p:clrMapOvr>
    <a:masterClrMapping/>
  </p:clrMapOvr>
  <p:transition>
    <p:random/>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hammedsPromise.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601200" cy="72009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MOHAMMED’S PROMISE</a:t>
            </a:r>
          </a:p>
        </p:txBody>
      </p:sp>
      <p:sp>
        <p:nvSpPr>
          <p:cNvPr id="4" name="Text Box 7"/>
          <p:cNvSpPr txBox="1">
            <a:spLocks noChangeArrowheads="1"/>
          </p:cNvSpPr>
          <p:nvPr/>
        </p:nvSpPr>
        <p:spPr bwMode="auto">
          <a:xfrm>
            <a:off x="2209800" y="1066800"/>
            <a:ext cx="7772400" cy="5262980"/>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dirty="0">
                <a:latin typeface="Arial Black"/>
                <a:cs typeface="Arial Black"/>
              </a:rPr>
              <a:t>“Neither are their judges to be removed from their jobs nor their monks from their monasteries. No one is to destroy a house of their religion, to damage it, or to carry anything from it to the Muslims' houses. </a:t>
            </a:r>
          </a:p>
          <a:p>
            <a:pPr algn="r"/>
            <a:endParaRPr lang="en-US" sz="2800" dirty="0">
              <a:latin typeface="Arial Black"/>
              <a:cs typeface="Arial Black"/>
            </a:endParaRPr>
          </a:p>
          <a:p>
            <a:pPr algn="r"/>
            <a:r>
              <a:rPr lang="en-US" sz="2800" dirty="0">
                <a:latin typeface="Arial Black"/>
                <a:cs typeface="Arial Black"/>
              </a:rPr>
              <a:t>Should anyone take any of these, he would spoil God's covenant and disobey His Prophet. Verily, they are my allies and have my secure charter against all that they hate.”</a:t>
            </a:r>
            <a:endParaRPr lang="en-US" sz="1800" dirty="0">
              <a:latin typeface="Arial Black"/>
              <a:cs typeface="Arial Black"/>
            </a:endParaRPr>
          </a:p>
        </p:txBody>
      </p:sp>
    </p:spTree>
    <p:extLst>
      <p:ext uri="{BB962C8B-B14F-4D97-AF65-F5344CB8AC3E}">
        <p14:creationId xmlns:p14="http://schemas.microsoft.com/office/powerpoint/2010/main" val="2389622347"/>
      </p:ext>
    </p:extLst>
  </p:cSld>
  <p:clrMapOvr>
    <a:masterClrMapping/>
  </p:clrMapOvr>
  <p:transition>
    <p:random/>
  </p:transition>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hammedsPromise.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601200" cy="72009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MOHAMMED’S PROMISE</a:t>
            </a:r>
          </a:p>
        </p:txBody>
      </p:sp>
      <p:sp>
        <p:nvSpPr>
          <p:cNvPr id="4" name="Text Box 7"/>
          <p:cNvSpPr txBox="1">
            <a:spLocks noChangeArrowheads="1"/>
          </p:cNvSpPr>
          <p:nvPr/>
        </p:nvSpPr>
        <p:spPr bwMode="auto">
          <a:xfrm>
            <a:off x="2209800" y="1066801"/>
            <a:ext cx="7772400" cy="5693867"/>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dirty="0">
                <a:latin typeface="Arial Black"/>
                <a:cs typeface="Arial Black"/>
              </a:rPr>
              <a:t>“No one is to force them to travel or to oblige them to fight. The Muslims are to fight for them. If a female Christian is married to a Muslim, it is not to take place without her approval. She is not to be prevented from visiting her church to pray. Their churches are to be respected. They are neither to be prevented from repairing them nor the sacredness of their covenants. No one of the nation (Muslims) is to disobey the covenant till the Last Day (end of the world).”</a:t>
            </a:r>
            <a:endParaRPr lang="en-US" sz="1800" dirty="0">
              <a:latin typeface="Arial Black"/>
              <a:cs typeface="Arial Black"/>
            </a:endParaRPr>
          </a:p>
        </p:txBody>
      </p:sp>
    </p:spTree>
    <p:extLst>
      <p:ext uri="{BB962C8B-B14F-4D97-AF65-F5344CB8AC3E}">
        <p14:creationId xmlns:p14="http://schemas.microsoft.com/office/powerpoint/2010/main" val="3540842084"/>
      </p:ext>
    </p:extLst>
  </p:cSld>
  <p:clrMapOvr>
    <a:masterClrMapping/>
  </p:clrMapOvr>
  <p:transition>
    <p:random/>
  </p:transition>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slam&amp;Christiani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6886" y="0"/>
            <a:ext cx="10297297" cy="68580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WHY CHRISTIANITY DECLINED IN ASIA</a:t>
            </a:r>
          </a:p>
        </p:txBody>
      </p:sp>
      <p:sp>
        <p:nvSpPr>
          <p:cNvPr id="5" name="Text Box 7"/>
          <p:cNvSpPr txBox="1">
            <a:spLocks noChangeArrowheads="1"/>
          </p:cNvSpPr>
          <p:nvPr/>
        </p:nvSpPr>
        <p:spPr bwMode="auto">
          <a:xfrm>
            <a:off x="1905000" y="1219200"/>
            <a:ext cx="8229600" cy="584776"/>
          </a:xfrm>
          <a:prstGeom prst="rect">
            <a:avLst/>
          </a:prstGeom>
          <a:solidFill>
            <a:srgbClr val="000514">
              <a:alpha val="0"/>
            </a:srgbClr>
          </a:solidFill>
          <a:ln>
            <a:noFill/>
          </a:ln>
        </p:spPr>
        <p:txBody>
          <a:bodyPr wrap="square">
            <a:spAutoFit/>
          </a:bodyPr>
          <a:lstStyle>
            <a:defPPr>
              <a:defRPr lang="en-US"/>
            </a:defPPr>
            <a:lvl1pPr algn="ctr">
              <a:defRPr sz="3200" b="1">
                <a:ln w="25400">
                  <a:noFill/>
                </a:ln>
                <a:solidFill>
                  <a:srgbClr val="FFFFFF"/>
                </a:solidFill>
                <a:effectLst>
                  <a:glow rad="228600">
                    <a:schemeClr val="bg2"/>
                  </a:glow>
                </a:effectLst>
                <a:latin typeface="Arial"/>
                <a:cs typeface="Arial"/>
              </a:defRPr>
            </a:lvl1pPr>
          </a:lstStyle>
          <a:p>
            <a:pPr algn="l"/>
            <a:r>
              <a:rPr lang="en-US" dirty="0"/>
              <a:t>1. PERSECUTION</a:t>
            </a:r>
          </a:p>
        </p:txBody>
      </p:sp>
    </p:spTree>
    <p:extLst>
      <p:ext uri="{BB962C8B-B14F-4D97-AF65-F5344CB8AC3E}">
        <p14:creationId xmlns:p14="http://schemas.microsoft.com/office/powerpoint/2010/main" val="24411058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59776"/>
      </p:ext>
    </p:extLst>
  </p:cSld>
  <p:clrMapOvr>
    <a:masterClrMapping/>
  </p:clrMapOvr>
  <p:transition>
    <p:random/>
  </p:transition>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ssyrian_Christian_Church,_Erbil,_Iraqi_Kurdista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066800"/>
            <a:ext cx="9144000" cy="13752577"/>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ASIAN CHURCH HISTORY</a:t>
            </a:r>
          </a:p>
        </p:txBody>
      </p:sp>
      <p:sp>
        <p:nvSpPr>
          <p:cNvPr id="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Assyrian Christian Church, Erbil, Iraqi Kurdistan</a:t>
            </a:r>
          </a:p>
        </p:txBody>
      </p:sp>
    </p:spTree>
    <p:extLst>
      <p:ext uri="{BB962C8B-B14F-4D97-AF65-F5344CB8AC3E}">
        <p14:creationId xmlns:p14="http://schemas.microsoft.com/office/powerpoint/2010/main" val="2538048258"/>
      </p:ext>
    </p:extLst>
  </p:cSld>
  <p:clrMapOvr>
    <a:masterClrMapping/>
  </p:clrMapOvr>
  <p:transition>
    <p:random/>
  </p:transition>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905000" y="228600"/>
            <a:ext cx="9753600" cy="6494085"/>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3200" dirty="0">
                <a:latin typeface="Light up the World"/>
                <a:cs typeface="Light up the World"/>
              </a:rPr>
              <a:t>“The metropolis of </a:t>
            </a:r>
            <a:r>
              <a:rPr lang="en-US" sz="3200" dirty="0" err="1">
                <a:latin typeface="Light up the World"/>
                <a:cs typeface="Light up the World"/>
              </a:rPr>
              <a:t>Maru</a:t>
            </a:r>
            <a:r>
              <a:rPr lang="en-US" sz="3200" dirty="0">
                <a:latin typeface="Light up the World"/>
                <a:cs typeface="Light up the World"/>
              </a:rPr>
              <a:t> </a:t>
            </a:r>
            <a:r>
              <a:rPr lang="en-US" sz="3200" dirty="0" err="1">
                <a:latin typeface="Light up the World"/>
                <a:cs typeface="Light up the World"/>
              </a:rPr>
              <a:t>Alsciahegian</a:t>
            </a:r>
            <a:r>
              <a:rPr lang="en-US" sz="3200" dirty="0">
                <a:latin typeface="Light up the World"/>
                <a:cs typeface="Light up the World"/>
              </a:rPr>
              <a:t> in </a:t>
            </a:r>
            <a:r>
              <a:rPr lang="en-US" sz="3200" dirty="0" err="1">
                <a:latin typeface="Light up the World"/>
                <a:cs typeface="Light up the World"/>
              </a:rPr>
              <a:t>Chorasania</a:t>
            </a:r>
            <a:r>
              <a:rPr lang="en-US" sz="3200" dirty="0">
                <a:latin typeface="Light up the World"/>
                <a:cs typeface="Light up the World"/>
              </a:rPr>
              <a:t> had the </a:t>
            </a:r>
            <a:r>
              <a:rPr lang="en-US" sz="3200" b="1" u="sng" dirty="0">
                <a:latin typeface="Light up the World"/>
                <a:cs typeface="Light up the World"/>
              </a:rPr>
              <a:t>last</a:t>
            </a:r>
            <a:r>
              <a:rPr lang="en-US" sz="3200" dirty="0">
                <a:latin typeface="Light up the World"/>
                <a:cs typeface="Light up the World"/>
              </a:rPr>
              <a:t> metropolitan (bishop) at the end of this period … The</a:t>
            </a:r>
            <a:r>
              <a:rPr lang="en-US" sz="3200" b="1" u="sng" dirty="0">
                <a:latin typeface="Light up the World"/>
                <a:cs typeface="Light up the World"/>
              </a:rPr>
              <a:t> last</a:t>
            </a:r>
            <a:r>
              <a:rPr lang="en-US" sz="3200" dirty="0">
                <a:latin typeface="Light up the World"/>
                <a:cs typeface="Light up the World"/>
              </a:rPr>
              <a:t> metropolitan (bishop) of </a:t>
            </a:r>
            <a:r>
              <a:rPr lang="en-US" sz="3200" dirty="0" err="1">
                <a:latin typeface="Light up the World"/>
                <a:cs typeface="Light up the World"/>
              </a:rPr>
              <a:t>Dailam</a:t>
            </a:r>
            <a:r>
              <a:rPr lang="en-US" sz="3200" dirty="0">
                <a:latin typeface="Light up the World"/>
                <a:cs typeface="Light up the World"/>
              </a:rPr>
              <a:t> lived in the time of the patriarch Mares II” (987-999AD) – The</a:t>
            </a:r>
            <a:r>
              <a:rPr lang="en-US" sz="3200" b="1" u="sng" dirty="0">
                <a:latin typeface="Light up the World"/>
                <a:cs typeface="Light up the World"/>
              </a:rPr>
              <a:t> last</a:t>
            </a:r>
            <a:r>
              <a:rPr lang="en-US" sz="3200" dirty="0">
                <a:latin typeface="Light up the World"/>
                <a:cs typeface="Light up the World"/>
              </a:rPr>
              <a:t> metropolitan (bishop) of the province of </a:t>
            </a:r>
            <a:r>
              <a:rPr lang="en-US" sz="3200" dirty="0" err="1">
                <a:latin typeface="Light up the World"/>
                <a:cs typeface="Light up the World"/>
              </a:rPr>
              <a:t>Bardaa</a:t>
            </a:r>
            <a:r>
              <a:rPr lang="en-US" sz="3200" dirty="0">
                <a:latin typeface="Light up the World"/>
                <a:cs typeface="Light up the World"/>
              </a:rPr>
              <a:t> lived in the time of the patriarch </a:t>
            </a:r>
            <a:r>
              <a:rPr lang="en-US" sz="3200" dirty="0" err="1">
                <a:latin typeface="Light up the World"/>
                <a:cs typeface="Light up the World"/>
              </a:rPr>
              <a:t>Ebedjesu</a:t>
            </a:r>
            <a:r>
              <a:rPr lang="en-US" sz="3200" dirty="0">
                <a:latin typeface="Light up the World"/>
                <a:cs typeface="Light up the World"/>
              </a:rPr>
              <a:t> III. At the same time lived the</a:t>
            </a:r>
            <a:r>
              <a:rPr lang="en-US" sz="3200" b="1" u="sng" dirty="0">
                <a:latin typeface="Light up the World"/>
                <a:cs typeface="Light up the World"/>
              </a:rPr>
              <a:t> last</a:t>
            </a:r>
            <a:r>
              <a:rPr lang="en-US" sz="3200" dirty="0">
                <a:latin typeface="Light up the World"/>
                <a:cs typeface="Light up the World"/>
              </a:rPr>
              <a:t> metropolitan (bishop) of </a:t>
            </a:r>
            <a:r>
              <a:rPr lang="en-US" sz="3200" dirty="0" err="1">
                <a:latin typeface="Light up the World"/>
                <a:cs typeface="Light up the World"/>
              </a:rPr>
              <a:t>Raia</a:t>
            </a:r>
            <a:r>
              <a:rPr lang="en-US" sz="3200" dirty="0">
                <a:latin typeface="Light up the World"/>
                <a:cs typeface="Light up the World"/>
              </a:rPr>
              <a:t>     </a:t>
            </a:r>
          </a:p>
          <a:p>
            <a:pPr algn="r"/>
            <a:r>
              <a:rPr lang="en-US" sz="3200" dirty="0">
                <a:latin typeface="Light up the World"/>
                <a:cs typeface="Light up the World"/>
              </a:rPr>
              <a:t>    and </a:t>
            </a:r>
            <a:r>
              <a:rPr lang="en-US" sz="3200" dirty="0" err="1">
                <a:latin typeface="Light up the World"/>
                <a:cs typeface="Light up the World"/>
              </a:rPr>
              <a:t>Tabrestania</a:t>
            </a:r>
            <a:r>
              <a:rPr lang="en-US" sz="3200" dirty="0">
                <a:latin typeface="Light up the World"/>
                <a:cs typeface="Light up the World"/>
              </a:rPr>
              <a:t>.” In AD 1073 “there was no </a:t>
            </a:r>
          </a:p>
          <a:p>
            <a:pPr algn="r"/>
            <a:r>
              <a:rPr lang="en-US" sz="3200" dirty="0">
                <a:latin typeface="Light up the World"/>
                <a:cs typeface="Light up the World"/>
              </a:rPr>
              <a:t>longer either a metropolitan (bishop) or a bishop </a:t>
            </a:r>
          </a:p>
          <a:p>
            <a:pPr algn="r"/>
            <a:r>
              <a:rPr lang="en-US" sz="3200" dirty="0">
                <a:latin typeface="Light up the World"/>
                <a:cs typeface="Light up the World"/>
              </a:rPr>
              <a:t>in the two bishoprics of </a:t>
            </a:r>
            <a:r>
              <a:rPr lang="en-US" sz="3200" dirty="0" err="1">
                <a:latin typeface="Light up the World"/>
                <a:cs typeface="Light up the World"/>
              </a:rPr>
              <a:t>Achlat</a:t>
            </a:r>
            <a:r>
              <a:rPr lang="en-US" sz="3200" dirty="0">
                <a:latin typeface="Light up the World"/>
                <a:cs typeface="Light up the World"/>
              </a:rPr>
              <a:t> (on the western </a:t>
            </a:r>
          </a:p>
          <a:p>
            <a:pPr algn="r"/>
            <a:r>
              <a:rPr lang="en-US" sz="3200" dirty="0">
                <a:latin typeface="Light up the World"/>
                <a:cs typeface="Light up the World"/>
              </a:rPr>
              <a:t>shore of Lake </a:t>
            </a:r>
            <a:r>
              <a:rPr lang="en-US" sz="3200" dirty="0" err="1">
                <a:latin typeface="Light up the World"/>
                <a:cs typeface="Light up the World"/>
              </a:rPr>
              <a:t>Arsissa</a:t>
            </a:r>
            <a:r>
              <a:rPr lang="en-US" sz="3200" dirty="0">
                <a:latin typeface="Light up the World"/>
                <a:cs typeface="Light up the World"/>
              </a:rPr>
              <a:t>) and </a:t>
            </a:r>
            <a:r>
              <a:rPr lang="en-US" sz="3200" dirty="0" err="1">
                <a:latin typeface="Light up the World"/>
                <a:cs typeface="Light up the World"/>
              </a:rPr>
              <a:t>Marga</a:t>
            </a:r>
            <a:r>
              <a:rPr lang="en-US" sz="3200" dirty="0">
                <a:latin typeface="Light up the World"/>
                <a:cs typeface="Light up the World"/>
              </a:rPr>
              <a:t>.”  </a:t>
            </a:r>
          </a:p>
          <a:p>
            <a:pPr algn="r"/>
            <a:endParaRPr lang="en-US" sz="3200" dirty="0">
              <a:latin typeface="Light up the World"/>
              <a:cs typeface="Light up the World"/>
            </a:endParaRPr>
          </a:p>
        </p:txBody>
      </p:sp>
      <p:pic>
        <p:nvPicPr>
          <p:cNvPr id="3" name="Picture 2" descr="Geography.png"/>
          <p:cNvPicPr>
            <a:picLocks noChangeAspect="1"/>
          </p:cNvPicPr>
          <p:nvPr/>
        </p:nvPicPr>
        <p:blipFill rotWithShape="1">
          <a:blip r:embed="rId2" cstate="screen">
            <a:extLst>
              <a:ext uri="{28A0092B-C50C-407E-A947-70E740481C1C}">
                <a14:useLocalDpi xmlns:a14="http://schemas.microsoft.com/office/drawing/2010/main"/>
              </a:ext>
            </a:extLst>
          </a:blip>
          <a:srcRect l="4101" t="-15" r="13253" b="22506"/>
          <a:stretch/>
        </p:blipFill>
        <p:spPr>
          <a:xfrm>
            <a:off x="304800" y="3733800"/>
            <a:ext cx="2194560" cy="2971800"/>
          </a:xfrm>
          <a:prstGeom prst="rect">
            <a:avLst/>
          </a:prstGeom>
          <a:ln>
            <a:solidFill>
              <a:schemeClr val="bg2"/>
            </a:solidFill>
          </a:ln>
        </p:spPr>
      </p:pic>
    </p:spTree>
    <p:extLst>
      <p:ext uri="{BB962C8B-B14F-4D97-AF65-F5344CB8AC3E}">
        <p14:creationId xmlns:p14="http://schemas.microsoft.com/office/powerpoint/2010/main" val="1278058338"/>
      </p:ext>
    </p:extLst>
  </p:cSld>
  <p:clrMapOvr>
    <a:masterClrMapping/>
  </p:clrMapOvr>
  <p:transition>
    <p:random/>
  </p:transition>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ultan-Mahmud-Ghaznaw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5033" y="-1371600"/>
            <a:ext cx="9172967" cy="13564036"/>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MAHMOOD OF GHAZNI</a:t>
            </a:r>
          </a:p>
        </p:txBody>
      </p:sp>
    </p:spTree>
    <p:extLst>
      <p:ext uri="{BB962C8B-B14F-4D97-AF65-F5344CB8AC3E}">
        <p14:creationId xmlns:p14="http://schemas.microsoft.com/office/powerpoint/2010/main" val="2046334604"/>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ennai_St._Thomas_Basilica_side_view.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9382" y="-39489"/>
            <a:ext cx="10308618" cy="6895902"/>
          </a:xfrm>
          <a:prstGeom prst="rect">
            <a:avLst/>
          </a:prstGeom>
        </p:spPr>
      </p:pic>
      <p:sp>
        <p:nvSpPr>
          <p:cNvPr id="4"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St Thomas </a:t>
            </a:r>
            <a:r>
              <a:rPr lang="en-US" sz="1800" i="1" dirty="0" err="1">
                <a:latin typeface="Arial Black" charset="0"/>
                <a:cs typeface="Arial Black" charset="0"/>
              </a:rPr>
              <a:t>Bascilica</a:t>
            </a:r>
            <a:r>
              <a:rPr lang="en-US" sz="1800" i="1" dirty="0">
                <a:latin typeface="Arial Black" charset="0"/>
                <a:cs typeface="Arial Black" charset="0"/>
              </a:rPr>
              <a:t>, Madras, India</a:t>
            </a:r>
          </a:p>
        </p:txBody>
      </p:sp>
      <p:sp>
        <p:nvSpPr>
          <p:cNvPr id="6" name="Text Box 7"/>
          <p:cNvSpPr txBox="1">
            <a:spLocks noChangeArrowheads="1"/>
          </p:cNvSpPr>
          <p:nvPr/>
        </p:nvSpPr>
        <p:spPr bwMode="auto">
          <a:xfrm>
            <a:off x="0" y="-45660"/>
            <a:ext cx="12192000" cy="1384995"/>
          </a:xfrm>
          <a:prstGeom prst="rect">
            <a:avLst/>
          </a:prstGeom>
          <a:solidFill>
            <a:srgbClr val="000000"/>
          </a:solidFill>
          <a:ln>
            <a:noFill/>
          </a:ln>
        </p:spPr>
        <p:txBody>
          <a:bodyPr>
            <a:spAutoFit/>
          </a:bodyPr>
          <a:lstStyle>
            <a:defPPr>
              <a:defRPr lang="en-US"/>
            </a:defPPr>
            <a:lvl1pPr algn="r">
              <a:defRPr sz="1800" i="1">
                <a:latin typeface="Arial Black" charset="0"/>
                <a:cs typeface="Arial Black"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ctr"/>
            <a:r>
              <a:rPr lang="en-US" sz="2800" i="0" dirty="0"/>
              <a:t>One of the oldest and strongest traditions is that in AD 52 (between Paul’s second and third missionary journeys) the apostle Thomas took the gospel to India and even China.</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uddha_Jesus_Humanity-Heal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7272"/>
            <a:ext cx="9144000" cy="6849141"/>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WHY CHRISTIANITY DECLINED IN ASIA</a:t>
            </a:r>
          </a:p>
        </p:txBody>
      </p:sp>
      <p:sp>
        <p:nvSpPr>
          <p:cNvPr id="5" name="Text Box 7"/>
          <p:cNvSpPr txBox="1">
            <a:spLocks noChangeArrowheads="1"/>
          </p:cNvSpPr>
          <p:nvPr/>
        </p:nvSpPr>
        <p:spPr bwMode="auto">
          <a:xfrm>
            <a:off x="1905000" y="1219200"/>
            <a:ext cx="8229600" cy="584776"/>
          </a:xfrm>
          <a:prstGeom prst="rect">
            <a:avLst/>
          </a:prstGeom>
          <a:solidFill>
            <a:srgbClr val="000514">
              <a:alpha val="0"/>
            </a:srgbClr>
          </a:solidFill>
          <a:ln>
            <a:noFill/>
          </a:ln>
        </p:spPr>
        <p:txBody>
          <a:bodyPr wrap="square">
            <a:spAutoFit/>
          </a:bodyPr>
          <a:lstStyle>
            <a:defPPr>
              <a:defRPr lang="en-US"/>
            </a:defPPr>
            <a:lvl1pPr algn="ctr">
              <a:defRPr sz="3200" b="1">
                <a:ln w="25400">
                  <a:noFill/>
                </a:ln>
                <a:solidFill>
                  <a:srgbClr val="FFFFFF"/>
                </a:solidFill>
                <a:effectLst>
                  <a:glow rad="228600">
                    <a:schemeClr val="bg2"/>
                  </a:glow>
                </a:effectLst>
                <a:latin typeface="Arial"/>
                <a:cs typeface="Arial"/>
              </a:defRPr>
            </a:lvl1pPr>
          </a:lstStyle>
          <a:p>
            <a:pPr algn="l"/>
            <a:r>
              <a:rPr lang="en-US" dirty="0"/>
              <a:t>1. PERSECUTION</a:t>
            </a:r>
          </a:p>
        </p:txBody>
      </p:sp>
      <p:sp>
        <p:nvSpPr>
          <p:cNvPr id="6" name="Text Box 7"/>
          <p:cNvSpPr txBox="1">
            <a:spLocks noChangeArrowheads="1"/>
          </p:cNvSpPr>
          <p:nvPr/>
        </p:nvSpPr>
        <p:spPr bwMode="auto">
          <a:xfrm>
            <a:off x="1905000" y="1853624"/>
            <a:ext cx="8229600" cy="584776"/>
          </a:xfrm>
          <a:prstGeom prst="rect">
            <a:avLst/>
          </a:prstGeom>
          <a:solidFill>
            <a:srgbClr val="000514">
              <a:alpha val="0"/>
            </a:srgbClr>
          </a:solidFill>
          <a:ln>
            <a:noFill/>
          </a:ln>
        </p:spPr>
        <p:txBody>
          <a:bodyPr wrap="square">
            <a:spAutoFit/>
          </a:bodyPr>
          <a:lstStyle>
            <a:defPPr>
              <a:defRPr lang="en-US"/>
            </a:defPPr>
            <a:lvl1pPr>
              <a:defRPr sz="3200" b="1">
                <a:ln w="25400">
                  <a:noFill/>
                </a:ln>
                <a:solidFill>
                  <a:srgbClr val="FFFFFF"/>
                </a:solidFill>
                <a:effectLst>
                  <a:glow rad="228600">
                    <a:schemeClr val="bg2"/>
                  </a:glow>
                </a:effectLst>
                <a:latin typeface="Arial"/>
                <a:cs typeface="Arial"/>
              </a:defRPr>
            </a:lvl1pPr>
          </a:lstStyle>
          <a:p>
            <a:r>
              <a:rPr lang="en-US" dirty="0"/>
              <a:t>2. DECEPTION</a:t>
            </a:r>
          </a:p>
        </p:txBody>
      </p:sp>
    </p:spTree>
    <p:extLst>
      <p:ext uri="{BB962C8B-B14F-4D97-AF65-F5344CB8AC3E}">
        <p14:creationId xmlns:p14="http://schemas.microsoft.com/office/powerpoint/2010/main" val="89664170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Jesus and Krishna.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25401"/>
            <a:ext cx="9144000" cy="6802125"/>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THE KRISHNA LEGEND</a:t>
            </a:r>
          </a:p>
        </p:txBody>
      </p:sp>
    </p:spTree>
    <p:extLst>
      <p:ext uri="{BB962C8B-B14F-4D97-AF65-F5344CB8AC3E}">
        <p14:creationId xmlns:p14="http://schemas.microsoft.com/office/powerpoint/2010/main" val="3489859371"/>
      </p:ext>
    </p:extLst>
  </p:cSld>
  <p:clrMapOvr>
    <a:masterClrMapping/>
  </p:clrMapOvr>
  <p:transition>
    <p:random/>
  </p:transition>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krishna-chris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7" name="Rectangle 6"/>
          <p:cNvSpPr/>
          <p:nvPr/>
        </p:nvSpPr>
        <p:spPr>
          <a:xfrm>
            <a:off x="1524001" y="1524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CHRIST     &amp;     KRISHNA</a:t>
            </a:r>
          </a:p>
        </p:txBody>
      </p:sp>
      <p:sp>
        <p:nvSpPr>
          <p:cNvPr id="11" name="Rectangle 10"/>
          <p:cNvSpPr/>
          <p:nvPr/>
        </p:nvSpPr>
        <p:spPr>
          <a:xfrm>
            <a:off x="1524000" y="939224"/>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“both called ‘Son of God’ and ‘Savior’</a:t>
            </a:r>
          </a:p>
        </p:txBody>
      </p:sp>
      <p:sp>
        <p:nvSpPr>
          <p:cNvPr id="12" name="Rectangle 11"/>
          <p:cNvSpPr/>
          <p:nvPr/>
        </p:nvSpPr>
        <p:spPr>
          <a:xfrm>
            <a:off x="1524000" y="1396424"/>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claim to exist on earth before birth</a:t>
            </a:r>
          </a:p>
        </p:txBody>
      </p:sp>
      <p:sp>
        <p:nvSpPr>
          <p:cNvPr id="13" name="Rectangle 12"/>
          <p:cNvSpPr/>
          <p:nvPr/>
        </p:nvSpPr>
        <p:spPr>
          <a:xfrm>
            <a:off x="1524000" y="1905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had human fathers who were carpenters</a:t>
            </a:r>
          </a:p>
        </p:txBody>
      </p:sp>
      <p:sp>
        <p:nvSpPr>
          <p:cNvPr id="15" name="Rectangle 14"/>
          <p:cNvSpPr/>
          <p:nvPr/>
        </p:nvSpPr>
        <p:spPr>
          <a:xfrm>
            <a:off x="1524000" y="2387024"/>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placed in a manger after birth</a:t>
            </a:r>
          </a:p>
        </p:txBody>
      </p:sp>
      <p:sp>
        <p:nvSpPr>
          <p:cNvPr id="16" name="Rectangle 15"/>
          <p:cNvSpPr/>
          <p:nvPr/>
        </p:nvSpPr>
        <p:spPr>
          <a:xfrm>
            <a:off x="1524000" y="28956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visited by shepherds and wise men</a:t>
            </a:r>
          </a:p>
        </p:txBody>
      </p:sp>
      <p:sp>
        <p:nvSpPr>
          <p:cNvPr id="17" name="Rectangle 16"/>
          <p:cNvSpPr/>
          <p:nvPr/>
        </p:nvSpPr>
        <p:spPr>
          <a:xfrm>
            <a:off x="1524000" y="3377624"/>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called the ‘Lion of the tribe of …’</a:t>
            </a:r>
          </a:p>
        </p:txBody>
      </p:sp>
      <p:sp>
        <p:nvSpPr>
          <p:cNvPr id="18" name="Rectangle 17"/>
          <p:cNvSpPr/>
          <p:nvPr/>
        </p:nvSpPr>
        <p:spPr>
          <a:xfrm>
            <a:off x="1524000" y="38862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claim to be sinless</a:t>
            </a:r>
          </a:p>
        </p:txBody>
      </p:sp>
      <p:sp>
        <p:nvSpPr>
          <p:cNvPr id="19" name="Rectangle 18"/>
          <p:cNvSpPr/>
          <p:nvPr/>
        </p:nvSpPr>
        <p:spPr>
          <a:xfrm>
            <a:off x="1524000" y="4368224"/>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cured lepers, cast demons, raised dead</a:t>
            </a:r>
          </a:p>
        </p:txBody>
      </p:sp>
      <p:sp>
        <p:nvSpPr>
          <p:cNvPr id="20" name="Rectangle 19"/>
          <p:cNvSpPr/>
          <p:nvPr/>
        </p:nvSpPr>
        <p:spPr>
          <a:xfrm>
            <a:off x="1524000" y="4825424"/>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had disciples spread their teaching</a:t>
            </a:r>
          </a:p>
        </p:txBody>
      </p:sp>
      <p:sp>
        <p:nvSpPr>
          <p:cNvPr id="21" name="Rectangle 20"/>
          <p:cNvSpPr/>
          <p:nvPr/>
        </p:nvSpPr>
        <p:spPr>
          <a:xfrm>
            <a:off x="1524000" y="5282624"/>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descend to hell, rise, ascend to heaven</a:t>
            </a:r>
          </a:p>
        </p:txBody>
      </p:sp>
    </p:spTree>
    <p:extLst>
      <p:ext uri="{BB962C8B-B14F-4D97-AF65-F5344CB8AC3E}">
        <p14:creationId xmlns:p14="http://schemas.microsoft.com/office/powerpoint/2010/main" val="2194685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ngol-Empire-Map-wor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
            <a:ext cx="9196234" cy="6856413"/>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WHY CHRISTIANITY DECLINED IN ASIA</a:t>
            </a:r>
          </a:p>
        </p:txBody>
      </p:sp>
      <p:sp>
        <p:nvSpPr>
          <p:cNvPr id="5" name="Text Box 7"/>
          <p:cNvSpPr txBox="1">
            <a:spLocks noChangeArrowheads="1"/>
          </p:cNvSpPr>
          <p:nvPr/>
        </p:nvSpPr>
        <p:spPr bwMode="auto">
          <a:xfrm>
            <a:off x="1905000" y="1219200"/>
            <a:ext cx="8229600" cy="584776"/>
          </a:xfrm>
          <a:prstGeom prst="rect">
            <a:avLst/>
          </a:prstGeom>
          <a:solidFill>
            <a:srgbClr val="000514">
              <a:alpha val="0"/>
            </a:srgbClr>
          </a:solidFill>
          <a:ln>
            <a:noFill/>
          </a:ln>
        </p:spPr>
        <p:txBody>
          <a:bodyPr wrap="square">
            <a:spAutoFit/>
          </a:bodyPr>
          <a:lstStyle>
            <a:defPPr>
              <a:defRPr lang="en-US"/>
            </a:defPPr>
            <a:lvl1pPr algn="ctr">
              <a:defRPr sz="3200" b="1">
                <a:ln w="25400">
                  <a:noFill/>
                </a:ln>
                <a:solidFill>
                  <a:srgbClr val="FFFFFF"/>
                </a:solidFill>
                <a:effectLst>
                  <a:glow rad="228600">
                    <a:schemeClr val="bg2"/>
                  </a:glow>
                </a:effectLst>
                <a:latin typeface="Arial"/>
                <a:cs typeface="Arial"/>
              </a:defRPr>
            </a:lvl1pPr>
          </a:lstStyle>
          <a:p>
            <a:pPr algn="l"/>
            <a:r>
              <a:rPr lang="en-US" dirty="0"/>
              <a:t>1. PERSECUTION</a:t>
            </a:r>
          </a:p>
        </p:txBody>
      </p:sp>
      <p:sp>
        <p:nvSpPr>
          <p:cNvPr id="6" name="Text Box 7"/>
          <p:cNvSpPr txBox="1">
            <a:spLocks noChangeArrowheads="1"/>
          </p:cNvSpPr>
          <p:nvPr/>
        </p:nvSpPr>
        <p:spPr bwMode="auto">
          <a:xfrm>
            <a:off x="1905000" y="1853624"/>
            <a:ext cx="8229600" cy="584776"/>
          </a:xfrm>
          <a:prstGeom prst="rect">
            <a:avLst/>
          </a:prstGeom>
          <a:solidFill>
            <a:srgbClr val="000514">
              <a:alpha val="0"/>
            </a:srgbClr>
          </a:solidFill>
          <a:ln>
            <a:noFill/>
          </a:ln>
        </p:spPr>
        <p:txBody>
          <a:bodyPr wrap="square">
            <a:spAutoFit/>
          </a:bodyPr>
          <a:lstStyle>
            <a:defPPr>
              <a:defRPr lang="en-US"/>
            </a:defPPr>
            <a:lvl1pPr>
              <a:defRPr sz="3200" b="1">
                <a:ln w="25400">
                  <a:noFill/>
                </a:ln>
                <a:solidFill>
                  <a:srgbClr val="FFFFFF"/>
                </a:solidFill>
                <a:effectLst>
                  <a:glow rad="228600">
                    <a:schemeClr val="bg2"/>
                  </a:glow>
                </a:effectLst>
                <a:latin typeface="Arial"/>
                <a:cs typeface="Arial"/>
              </a:defRPr>
            </a:lvl1pPr>
          </a:lstStyle>
          <a:p>
            <a:r>
              <a:rPr lang="en-US" dirty="0"/>
              <a:t>2. DECEPTION</a:t>
            </a:r>
          </a:p>
        </p:txBody>
      </p:sp>
      <p:sp>
        <p:nvSpPr>
          <p:cNvPr id="8" name="Text Box 7"/>
          <p:cNvSpPr txBox="1">
            <a:spLocks noChangeArrowheads="1"/>
          </p:cNvSpPr>
          <p:nvPr/>
        </p:nvSpPr>
        <p:spPr bwMode="auto">
          <a:xfrm>
            <a:off x="1905000" y="2463224"/>
            <a:ext cx="8229600" cy="584776"/>
          </a:xfrm>
          <a:prstGeom prst="rect">
            <a:avLst/>
          </a:prstGeom>
          <a:solidFill>
            <a:srgbClr val="000514">
              <a:alpha val="0"/>
            </a:srgbClr>
          </a:solidFill>
          <a:ln>
            <a:noFill/>
          </a:ln>
        </p:spPr>
        <p:txBody>
          <a:bodyPr wrap="square">
            <a:spAutoFit/>
          </a:bodyPr>
          <a:lstStyle>
            <a:defPPr>
              <a:defRPr lang="en-US"/>
            </a:defPPr>
            <a:lvl1pPr>
              <a:defRPr sz="3200" b="1">
                <a:ln w="25400">
                  <a:noFill/>
                </a:ln>
                <a:solidFill>
                  <a:srgbClr val="FFFFFF"/>
                </a:solidFill>
                <a:effectLst>
                  <a:glow rad="228600">
                    <a:schemeClr val="bg2"/>
                  </a:glow>
                </a:effectLst>
                <a:latin typeface="Arial"/>
                <a:cs typeface="Arial"/>
              </a:defRPr>
            </a:lvl1pPr>
          </a:lstStyle>
          <a:p>
            <a:r>
              <a:rPr lang="en-US" dirty="0"/>
              <a:t>3. THE MONGOLS</a:t>
            </a:r>
          </a:p>
        </p:txBody>
      </p:sp>
    </p:spTree>
    <p:extLst>
      <p:ext uri="{BB962C8B-B14F-4D97-AF65-F5344CB8AC3E}">
        <p14:creationId xmlns:p14="http://schemas.microsoft.com/office/powerpoint/2010/main" val="20860448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FOUR GREAT KHANS</a:t>
            </a:r>
          </a:p>
        </p:txBody>
      </p:sp>
      <p:pic>
        <p:nvPicPr>
          <p:cNvPr id="2" name="Picture 1" descr="Khan2-Jenghi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0345" y="1295400"/>
            <a:ext cx="1802581" cy="2286000"/>
          </a:xfrm>
          <a:prstGeom prst="rect">
            <a:avLst/>
          </a:prstGeom>
        </p:spPr>
      </p:pic>
      <p:pic>
        <p:nvPicPr>
          <p:cNvPr id="4" name="Picture 3" descr="Khan2-Ogotai.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90402" y="1296282"/>
            <a:ext cx="1796143" cy="2286000"/>
          </a:xfrm>
          <a:prstGeom prst="rect">
            <a:avLst/>
          </a:prstGeom>
        </p:spPr>
      </p:pic>
      <p:pic>
        <p:nvPicPr>
          <p:cNvPr id="5" name="Picture 4" descr="Khan3-Güyük.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91345" y="1296283"/>
            <a:ext cx="1728247" cy="2286000"/>
          </a:xfrm>
          <a:prstGeom prst="rect">
            <a:avLst/>
          </a:prstGeom>
        </p:spPr>
      </p:pic>
      <p:pic>
        <p:nvPicPr>
          <p:cNvPr id="6" name="Picture 5" descr="Khan4-Mangu.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48744" y="1296283"/>
            <a:ext cx="1785856" cy="2362200"/>
          </a:xfrm>
          <a:prstGeom prst="rect">
            <a:avLst/>
          </a:prstGeom>
        </p:spPr>
      </p:pic>
      <p:sp>
        <p:nvSpPr>
          <p:cNvPr id="8" name="TextBox 7"/>
          <p:cNvSpPr txBox="1"/>
          <p:nvPr/>
        </p:nvSpPr>
        <p:spPr>
          <a:xfrm>
            <a:off x="2076076" y="3568876"/>
            <a:ext cx="1828800" cy="584776"/>
          </a:xfrm>
          <a:prstGeom prst="rect">
            <a:avLst/>
          </a:prstGeom>
          <a:noFill/>
          <a:ln>
            <a:solidFill>
              <a:schemeClr val="tx1"/>
            </a:solidFill>
          </a:ln>
        </p:spPr>
        <p:txBody>
          <a:bodyPr wrap="square" rtlCol="0">
            <a:spAutoFit/>
          </a:bodyPr>
          <a:lstStyle/>
          <a:p>
            <a:pPr algn="ctr"/>
            <a:r>
              <a:rPr lang="en-US" sz="1600" i="1" dirty="0" err="1">
                <a:latin typeface="Arial Black"/>
                <a:cs typeface="Arial Black"/>
              </a:rPr>
              <a:t>Jenghis</a:t>
            </a:r>
            <a:r>
              <a:rPr lang="en-US" sz="1600" i="1" dirty="0">
                <a:latin typeface="Arial Black"/>
                <a:cs typeface="Arial Black"/>
              </a:rPr>
              <a:t> Khan</a:t>
            </a:r>
          </a:p>
          <a:p>
            <a:pPr algn="ctr"/>
            <a:r>
              <a:rPr lang="en-US" sz="1600" i="1" dirty="0">
                <a:latin typeface="Arial Black"/>
                <a:cs typeface="Arial Black"/>
              </a:rPr>
              <a:t>1206-1227</a:t>
            </a:r>
          </a:p>
        </p:txBody>
      </p:sp>
      <p:sp>
        <p:nvSpPr>
          <p:cNvPr id="9" name="TextBox 8"/>
          <p:cNvSpPr txBox="1"/>
          <p:nvPr/>
        </p:nvSpPr>
        <p:spPr>
          <a:xfrm>
            <a:off x="4191000" y="3581400"/>
            <a:ext cx="1828800" cy="584776"/>
          </a:xfrm>
          <a:prstGeom prst="rect">
            <a:avLst/>
          </a:prstGeom>
          <a:noFill/>
          <a:ln>
            <a:solidFill>
              <a:schemeClr val="tx1"/>
            </a:solidFill>
          </a:ln>
        </p:spPr>
        <p:txBody>
          <a:bodyPr wrap="square" rtlCol="0">
            <a:spAutoFit/>
          </a:bodyPr>
          <a:lstStyle/>
          <a:p>
            <a:pPr algn="ctr"/>
            <a:r>
              <a:rPr lang="en-US" sz="1600" i="1" dirty="0" err="1">
                <a:latin typeface="Arial Black"/>
                <a:cs typeface="Arial Black"/>
              </a:rPr>
              <a:t>Ogotai</a:t>
            </a:r>
            <a:r>
              <a:rPr lang="en-US" sz="1600" i="1" dirty="0">
                <a:latin typeface="Arial Black"/>
                <a:cs typeface="Arial Black"/>
              </a:rPr>
              <a:t> Khan</a:t>
            </a:r>
          </a:p>
          <a:p>
            <a:pPr algn="ctr"/>
            <a:r>
              <a:rPr lang="en-US" sz="1600" i="1" dirty="0">
                <a:latin typeface="Arial Black"/>
                <a:cs typeface="Arial Black"/>
              </a:rPr>
              <a:t>1229-1241</a:t>
            </a:r>
          </a:p>
        </p:txBody>
      </p:sp>
      <p:sp>
        <p:nvSpPr>
          <p:cNvPr id="10" name="TextBox 9"/>
          <p:cNvSpPr txBox="1"/>
          <p:nvPr/>
        </p:nvSpPr>
        <p:spPr>
          <a:xfrm>
            <a:off x="6248400" y="3581400"/>
            <a:ext cx="1828800" cy="584776"/>
          </a:xfrm>
          <a:prstGeom prst="rect">
            <a:avLst/>
          </a:prstGeom>
          <a:noFill/>
          <a:ln>
            <a:solidFill>
              <a:schemeClr val="tx1"/>
            </a:solidFill>
          </a:ln>
        </p:spPr>
        <p:txBody>
          <a:bodyPr wrap="square" rtlCol="0">
            <a:spAutoFit/>
          </a:bodyPr>
          <a:lstStyle/>
          <a:p>
            <a:pPr algn="ctr"/>
            <a:r>
              <a:rPr lang="en-US" sz="1600" i="1" dirty="0" err="1">
                <a:latin typeface="Arial Black"/>
                <a:cs typeface="Arial Black"/>
              </a:rPr>
              <a:t>Guyuk</a:t>
            </a:r>
            <a:r>
              <a:rPr lang="en-US" sz="1600" i="1" dirty="0">
                <a:latin typeface="Arial Black"/>
                <a:cs typeface="Arial Black"/>
              </a:rPr>
              <a:t> Khan</a:t>
            </a:r>
          </a:p>
          <a:p>
            <a:pPr algn="ctr"/>
            <a:r>
              <a:rPr lang="en-US" sz="1600" i="1" dirty="0">
                <a:latin typeface="Arial Black"/>
                <a:cs typeface="Arial Black"/>
              </a:rPr>
              <a:t>1246-1248</a:t>
            </a:r>
          </a:p>
        </p:txBody>
      </p:sp>
      <p:sp>
        <p:nvSpPr>
          <p:cNvPr id="11" name="TextBox 10"/>
          <p:cNvSpPr txBox="1"/>
          <p:nvPr/>
        </p:nvSpPr>
        <p:spPr>
          <a:xfrm>
            <a:off x="8305800" y="3581400"/>
            <a:ext cx="1828800" cy="584776"/>
          </a:xfrm>
          <a:prstGeom prst="rect">
            <a:avLst/>
          </a:prstGeom>
          <a:noFill/>
          <a:ln>
            <a:solidFill>
              <a:schemeClr val="tx1"/>
            </a:solidFill>
          </a:ln>
        </p:spPr>
        <p:txBody>
          <a:bodyPr wrap="square" rtlCol="0">
            <a:spAutoFit/>
          </a:bodyPr>
          <a:lstStyle/>
          <a:p>
            <a:pPr algn="ctr"/>
            <a:r>
              <a:rPr lang="en-US" sz="1600" i="1" dirty="0" err="1">
                <a:latin typeface="Arial Black"/>
                <a:cs typeface="Arial Black"/>
              </a:rPr>
              <a:t>Mongu</a:t>
            </a:r>
            <a:r>
              <a:rPr lang="en-US" sz="1600" i="1" dirty="0">
                <a:latin typeface="Arial Black"/>
                <a:cs typeface="Arial Black"/>
              </a:rPr>
              <a:t> Khan</a:t>
            </a:r>
          </a:p>
          <a:p>
            <a:pPr algn="ctr"/>
            <a:r>
              <a:rPr lang="en-US" sz="1600" i="1" dirty="0">
                <a:latin typeface="Arial Black"/>
                <a:cs typeface="Arial Black"/>
              </a:rPr>
              <a:t>1251-1259</a:t>
            </a:r>
          </a:p>
        </p:txBody>
      </p:sp>
      <p:sp>
        <p:nvSpPr>
          <p:cNvPr id="12" name="Rectangle 11"/>
          <p:cNvSpPr/>
          <p:nvPr/>
        </p:nvSpPr>
        <p:spPr>
          <a:xfrm>
            <a:off x="1524000" y="4343401"/>
            <a:ext cx="9142412" cy="1077218"/>
          </a:xfrm>
          <a:prstGeom prst="rect">
            <a:avLst/>
          </a:prstGeom>
          <a:solidFill>
            <a:srgbClr val="000514">
              <a:alpha val="0"/>
            </a:srgbClr>
          </a:solidFill>
          <a:ln>
            <a:noFill/>
          </a:ln>
        </p:spPr>
        <p:txBody>
          <a:bodyPr wrap="square">
            <a:spAutoFit/>
          </a:bodyPr>
          <a:lstStyle/>
          <a:p>
            <a:pPr algn="ctr"/>
            <a:r>
              <a:rPr lang="en-US" sz="3200" b="1" dirty="0" err="1">
                <a:ln w="25400">
                  <a:noFill/>
                </a:ln>
                <a:solidFill>
                  <a:srgbClr val="FFFFFF"/>
                </a:solidFill>
                <a:effectLst>
                  <a:glow rad="228600">
                    <a:schemeClr val="bg2"/>
                  </a:glow>
                </a:effectLst>
                <a:latin typeface="Arial"/>
                <a:cs typeface="Arial"/>
              </a:rPr>
              <a:t>Guyuk</a:t>
            </a:r>
            <a:r>
              <a:rPr lang="en-US" sz="3200" b="1" dirty="0">
                <a:ln w="25400">
                  <a:noFill/>
                </a:ln>
                <a:solidFill>
                  <a:srgbClr val="FFFFFF"/>
                </a:solidFill>
                <a:effectLst>
                  <a:glow rad="228600">
                    <a:schemeClr val="bg2"/>
                  </a:glow>
                </a:effectLst>
                <a:latin typeface="Arial"/>
                <a:cs typeface="Arial"/>
              </a:rPr>
              <a:t> Khan was called </a:t>
            </a:r>
          </a:p>
          <a:p>
            <a:pPr algn="ctr"/>
            <a:r>
              <a:rPr lang="en-US" sz="3200" b="1" dirty="0">
                <a:ln w="25400">
                  <a:noFill/>
                </a:ln>
                <a:solidFill>
                  <a:srgbClr val="FFFFFF"/>
                </a:solidFill>
                <a:effectLst>
                  <a:glow rad="228600">
                    <a:schemeClr val="bg2"/>
                  </a:glow>
                </a:effectLst>
                <a:latin typeface="Arial"/>
                <a:cs typeface="Arial"/>
              </a:rPr>
              <a:t>“a true Christian in his day.”</a:t>
            </a:r>
          </a:p>
        </p:txBody>
      </p:sp>
      <p:sp>
        <p:nvSpPr>
          <p:cNvPr id="13" name="Rectangle 12"/>
          <p:cNvSpPr/>
          <p:nvPr/>
        </p:nvSpPr>
        <p:spPr>
          <a:xfrm>
            <a:off x="1524000" y="5446694"/>
            <a:ext cx="9142412" cy="1077218"/>
          </a:xfrm>
          <a:prstGeom prst="rect">
            <a:avLst/>
          </a:prstGeom>
          <a:solidFill>
            <a:srgbClr val="000514">
              <a:alpha val="0"/>
            </a:srgbClr>
          </a:solidFill>
          <a:ln>
            <a:noFill/>
          </a:ln>
        </p:spPr>
        <p:txBody>
          <a:bodyPr wrap="square">
            <a:spAutoFit/>
          </a:bodyPr>
          <a:lstStyle/>
          <a:p>
            <a:pPr algn="ctr"/>
            <a:r>
              <a:rPr lang="en-US" sz="3200" b="1" dirty="0" err="1">
                <a:ln w="25400">
                  <a:noFill/>
                </a:ln>
                <a:solidFill>
                  <a:srgbClr val="FFFFFF"/>
                </a:solidFill>
                <a:effectLst>
                  <a:glow rad="228600">
                    <a:schemeClr val="bg2"/>
                  </a:glow>
                </a:effectLst>
                <a:latin typeface="Arial"/>
                <a:cs typeface="Arial"/>
              </a:rPr>
              <a:t>Mongu</a:t>
            </a:r>
            <a:r>
              <a:rPr lang="en-US" sz="3200" b="1" dirty="0">
                <a:ln w="25400">
                  <a:noFill/>
                </a:ln>
                <a:solidFill>
                  <a:srgbClr val="FFFFFF"/>
                </a:solidFill>
                <a:effectLst>
                  <a:glow rad="228600">
                    <a:schemeClr val="bg2"/>
                  </a:glow>
                </a:effectLst>
                <a:latin typeface="Arial"/>
                <a:cs typeface="Arial"/>
              </a:rPr>
              <a:t> Khan was called “a follower </a:t>
            </a:r>
          </a:p>
          <a:p>
            <a:pPr algn="ctr"/>
            <a:r>
              <a:rPr lang="en-US" sz="3200" b="1" dirty="0">
                <a:ln w="25400">
                  <a:noFill/>
                </a:ln>
                <a:solidFill>
                  <a:srgbClr val="FFFFFF"/>
                </a:solidFill>
                <a:effectLst>
                  <a:glow rad="228600">
                    <a:schemeClr val="bg2"/>
                  </a:glow>
                </a:effectLst>
                <a:latin typeface="Arial"/>
                <a:cs typeface="Arial"/>
              </a:rPr>
              <a:t>and defender of the religion of Jesus.”</a:t>
            </a:r>
          </a:p>
        </p:txBody>
      </p:sp>
    </p:spTree>
    <p:extLst>
      <p:ext uri="{BB962C8B-B14F-4D97-AF65-F5344CB8AC3E}">
        <p14:creationId xmlns:p14="http://schemas.microsoft.com/office/powerpoint/2010/main" val="1263212993"/>
      </p:ext>
    </p:extLst>
  </p:cSld>
  <p:clrMapOvr>
    <a:masterClrMapping/>
  </p:clrMapOvr>
  <p:transition>
    <p:random/>
  </p:transition>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81A6C31-F077-453B-049E-948CA814292C}"/>
              </a:ext>
            </a:extLst>
          </p:cNvPr>
          <p:cNvGrpSpPr/>
          <p:nvPr/>
        </p:nvGrpSpPr>
        <p:grpSpPr>
          <a:xfrm>
            <a:off x="1448200" y="0"/>
            <a:ext cx="9296000" cy="6324600"/>
            <a:chOff x="1448200" y="0"/>
            <a:chExt cx="9296000" cy="6324600"/>
          </a:xfrm>
        </p:grpSpPr>
        <p:pic>
          <p:nvPicPr>
            <p:cNvPr id="2" name="Picture 1" descr="mongolmap125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48200" y="0"/>
              <a:ext cx="9296000" cy="6324600"/>
            </a:xfrm>
            <a:prstGeom prst="rect">
              <a:avLst/>
            </a:prstGeom>
          </p:spPr>
        </p:pic>
        <p:sp>
          <p:nvSpPr>
            <p:cNvPr id="4" name="Rectangle 3">
              <a:extLst>
                <a:ext uri="{FF2B5EF4-FFF2-40B4-BE49-F238E27FC236}">
                  <a16:creationId xmlns:a16="http://schemas.microsoft.com/office/drawing/2014/main" id="{304EA3B3-64F9-8472-7411-0FDF8C12CAA7}"/>
                </a:ext>
              </a:extLst>
            </p:cNvPr>
            <p:cNvSpPr/>
            <p:nvPr/>
          </p:nvSpPr>
          <p:spPr bwMode="auto">
            <a:xfrm>
              <a:off x="8153400" y="228600"/>
              <a:ext cx="2438400" cy="838200"/>
            </a:xfrm>
            <a:prstGeom prst="rect">
              <a:avLst/>
            </a:prstGeom>
            <a:solidFill>
              <a:srgbClr val="F5F5F5"/>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endParaRPr>
            </a:p>
          </p:txBody>
        </p:sp>
      </p:grpSp>
      <p:sp>
        <p:nvSpPr>
          <p:cNvPr id="7" name="Rectangle 6"/>
          <p:cNvSpPr/>
          <p:nvPr/>
        </p:nvSpPr>
        <p:spPr>
          <a:xfrm>
            <a:off x="1601388" y="-584776"/>
            <a:ext cx="9142412" cy="584776"/>
          </a:xfrm>
          <a:prstGeom prst="rect">
            <a:avLst/>
          </a:prstGeom>
          <a:noFill/>
          <a:ln>
            <a:noFill/>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w="25400">
                  <a:solidFill>
                    <a:srgbClr val="000000"/>
                  </a:solidFill>
                </a:ln>
                <a:solidFill>
                  <a:srgbClr val="FFFFFF"/>
                </a:solidFill>
                <a:effectLst>
                  <a:outerShdw blurRad="50800" dist="50800" dir="2700000" algn="tl" rotWithShape="0">
                    <a:srgbClr val="000000">
                      <a:alpha val="43000"/>
                    </a:srgbClr>
                  </a:outerShdw>
                </a:effectLst>
                <a:uLnTx/>
                <a:uFillTx/>
                <a:latin typeface="Futura XBlk BT Extra Black"/>
                <a:ea typeface="ＭＳ Ｐゴシック" charset="0"/>
              </a:rPr>
              <a:t>JENGHIZ KHAN</a:t>
            </a:r>
          </a:p>
        </p:txBody>
      </p:sp>
      <p:sp>
        <p:nvSpPr>
          <p:cNvPr id="3" name="TextBox 2">
            <a:extLst>
              <a:ext uri="{FF2B5EF4-FFF2-40B4-BE49-F238E27FC236}">
                <a16:creationId xmlns:a16="http://schemas.microsoft.com/office/drawing/2014/main" id="{5DA65A6F-FE47-C9DC-1DA0-CDC06CB2FDB8}"/>
              </a:ext>
            </a:extLst>
          </p:cNvPr>
          <p:cNvSpPr txBox="1"/>
          <p:nvPr/>
        </p:nvSpPr>
        <p:spPr>
          <a:xfrm>
            <a:off x="8077200" y="152400"/>
            <a:ext cx="2514600" cy="276999"/>
          </a:xfrm>
          <a:prstGeom prst="rect">
            <a:avLst/>
          </a:prstGeom>
          <a:noFill/>
          <a:ln>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Mongol Empire before 1259</a:t>
            </a:r>
          </a:p>
        </p:txBody>
      </p:sp>
      <p:sp>
        <p:nvSpPr>
          <p:cNvPr id="5" name="TextBox 4">
            <a:extLst>
              <a:ext uri="{FF2B5EF4-FFF2-40B4-BE49-F238E27FC236}">
                <a16:creationId xmlns:a16="http://schemas.microsoft.com/office/drawing/2014/main" id="{644396E0-7E0C-3BB8-DD07-B992BBF2D014}"/>
              </a:ext>
            </a:extLst>
          </p:cNvPr>
          <p:cNvSpPr txBox="1"/>
          <p:nvPr/>
        </p:nvSpPr>
        <p:spPr>
          <a:xfrm>
            <a:off x="8077200" y="457200"/>
            <a:ext cx="2514600" cy="276999"/>
          </a:xfrm>
          <a:prstGeom prst="rect">
            <a:avLst/>
          </a:prstGeom>
          <a:noFill/>
          <a:ln>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Campaigns of </a:t>
            </a:r>
            <a:r>
              <a:rPr kumimoji="0" lang="en-US" sz="1200" b="1" i="0" u="none" strike="noStrike" kern="1200" cap="none" spc="0" normalizeH="0" baseline="0" noProof="0" dirty="0" err="1">
                <a:ln>
                  <a:noFill/>
                </a:ln>
                <a:solidFill>
                  <a:srgbClr val="000514"/>
                </a:solidFill>
                <a:effectLst/>
                <a:uLnTx/>
                <a:uFillTx/>
                <a:latin typeface="Arial" panose="020B0604020202020204" pitchFamily="34" charset="0"/>
                <a:ea typeface="ＭＳ Ｐゴシック" charset="0"/>
                <a:cs typeface="Arial" panose="020B0604020202020204" pitchFamily="34" charset="0"/>
              </a:rPr>
              <a:t>Chingis</a:t>
            </a:r>
            <a:r>
              <a:rPr kumimoji="0" lang="en-US" sz="1200" b="1" i="0"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Khan</a:t>
            </a:r>
          </a:p>
        </p:txBody>
      </p:sp>
      <p:sp>
        <p:nvSpPr>
          <p:cNvPr id="6" name="TextBox 5">
            <a:extLst>
              <a:ext uri="{FF2B5EF4-FFF2-40B4-BE49-F238E27FC236}">
                <a16:creationId xmlns:a16="http://schemas.microsoft.com/office/drawing/2014/main" id="{7ED7E3CF-8C58-0CEF-D88D-A306C08AC0DF}"/>
              </a:ext>
            </a:extLst>
          </p:cNvPr>
          <p:cNvSpPr txBox="1"/>
          <p:nvPr/>
        </p:nvSpPr>
        <p:spPr>
          <a:xfrm>
            <a:off x="8077200" y="762000"/>
            <a:ext cx="2514600" cy="276999"/>
          </a:xfrm>
          <a:prstGeom prst="rect">
            <a:avLst/>
          </a:prstGeom>
          <a:noFill/>
          <a:ln>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Campaigns of his successors</a:t>
            </a:r>
          </a:p>
        </p:txBody>
      </p:sp>
    </p:spTree>
    <p:extLst>
      <p:ext uri="{BB962C8B-B14F-4D97-AF65-F5344CB8AC3E}">
        <p14:creationId xmlns:p14="http://schemas.microsoft.com/office/powerpoint/2010/main" val="2503832238"/>
      </p:ext>
    </p:extLst>
  </p:cSld>
  <p:clrMapOvr>
    <a:masterClrMapping/>
  </p:clrMapOvr>
  <p:transition>
    <p:random/>
  </p:transition>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engisKh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38298"/>
            <a:ext cx="10339398" cy="6896298"/>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JENGHIZ KHAN</a:t>
            </a:r>
          </a:p>
        </p:txBody>
      </p:sp>
    </p:spTree>
    <p:extLst>
      <p:ext uri="{BB962C8B-B14F-4D97-AF65-F5344CB8AC3E}">
        <p14:creationId xmlns:p14="http://schemas.microsoft.com/office/powerpoint/2010/main" val="2213645487"/>
      </p:ext>
    </p:extLst>
  </p:cSld>
  <p:clrMapOvr>
    <a:masterClrMapping/>
  </p:clrMapOvr>
  <p:transition>
    <p:random/>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engisKh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38298"/>
            <a:ext cx="10339398" cy="6896298"/>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JENGHIZ KHAN</a:t>
            </a:r>
          </a:p>
        </p:txBody>
      </p:sp>
      <p:sp>
        <p:nvSpPr>
          <p:cNvPr id="5" name="Rectangle 4"/>
          <p:cNvSpPr/>
          <p:nvPr/>
        </p:nvSpPr>
        <p:spPr>
          <a:xfrm>
            <a:off x="838200" y="3160456"/>
            <a:ext cx="10363200" cy="2062103"/>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“The greatest happiness man can have is to destroy his enemies, steal his riches, ride his horses, to see those dear to him bathed in tears, to clasp to your bosom their wives and daughters.”</a:t>
            </a:r>
          </a:p>
        </p:txBody>
      </p:sp>
    </p:spTree>
    <p:extLst>
      <p:ext uri="{BB962C8B-B14F-4D97-AF65-F5344CB8AC3E}">
        <p14:creationId xmlns:p14="http://schemas.microsoft.com/office/powerpoint/2010/main" val="4234631305"/>
      </p:ext>
    </p:extLst>
  </p:cSld>
  <p:clrMapOvr>
    <a:masterClrMapping/>
  </p:clrMapOvr>
  <p:transition>
    <p:random/>
  </p:transition>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Beij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7" name="Rectangle 6"/>
          <p:cNvSpPr/>
          <p:nvPr/>
        </p:nvSpPr>
        <p:spPr>
          <a:xfrm>
            <a:off x="1524001" y="2082224"/>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JENGHIZ DEFEATS BEIJING</a:t>
            </a:r>
          </a:p>
        </p:txBody>
      </p:sp>
    </p:spTree>
    <p:extLst>
      <p:ext uri="{BB962C8B-B14F-4D97-AF65-F5344CB8AC3E}">
        <p14:creationId xmlns:p14="http://schemas.microsoft.com/office/powerpoint/2010/main" val="1004553899"/>
      </p:ext>
    </p:extLst>
  </p:cSld>
  <p:clrMapOvr>
    <a:masterClrMapping/>
  </p:clrMapOvr>
  <p:transition>
    <p:random/>
  </p:transition>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Karakorum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09800" y="1"/>
            <a:ext cx="16640066" cy="6856413"/>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KARAKORUM</a:t>
            </a:r>
          </a:p>
        </p:txBody>
      </p:sp>
      <p:sp>
        <p:nvSpPr>
          <p:cNvPr id="4" name="Rectangle 3"/>
          <p:cNvSpPr/>
          <p:nvPr/>
        </p:nvSpPr>
        <p:spPr>
          <a:xfrm>
            <a:off x="228600" y="5029200"/>
            <a:ext cx="10896600" cy="1569660"/>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“My people are as numerous as the trees of the forest. I wanted them to feed on tender meat, live in beautiful tents, and pasture their horses on rich soil.”</a:t>
            </a:r>
          </a:p>
        </p:txBody>
      </p:sp>
    </p:spTree>
    <p:extLst>
      <p:ext uri="{BB962C8B-B14F-4D97-AF65-F5344CB8AC3E}">
        <p14:creationId xmlns:p14="http://schemas.microsoft.com/office/powerpoint/2010/main" val="3326062270"/>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743200" y="2286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en-US" sz="3200" b="1" dirty="0">
                <a:ln w="25400">
                  <a:solidFill>
                    <a:srgbClr val="000000"/>
                  </a:solidFill>
                </a:ln>
                <a:effectLst>
                  <a:outerShdw blurRad="50800" dist="50800" dir="2700000" algn="tl" rotWithShape="0">
                    <a:srgbClr val="000000">
                      <a:alpha val="43000"/>
                    </a:srgbClr>
                  </a:outerShdw>
                </a:effectLst>
                <a:latin typeface="Arial"/>
                <a:cs typeface="Arial"/>
              </a:rPr>
              <a:t>ACTS OF THOMAS</a:t>
            </a:r>
          </a:p>
        </p:txBody>
      </p:sp>
    </p:spTree>
    <p:extLst>
      <p:ext uri="{BB962C8B-B14F-4D97-AF65-F5344CB8AC3E}">
        <p14:creationId xmlns:p14="http://schemas.microsoft.com/office/powerpoint/2010/main" val="3498947941"/>
      </p:ext>
    </p:extLst>
  </p:cSld>
  <p:clrMapOvr>
    <a:masterClrMapping/>
  </p:clrMapOvr>
  <p:transition>
    <p:random/>
  </p:transition>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genghis-khan-murder-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67543" y="-533400"/>
            <a:ext cx="9056914" cy="79248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THE MONGOLS DESTROY NISHAPUR</a:t>
            </a:r>
          </a:p>
        </p:txBody>
      </p:sp>
      <p:sp>
        <p:nvSpPr>
          <p:cNvPr id="4" name="Rectangle 3"/>
          <p:cNvSpPr/>
          <p:nvPr/>
        </p:nvSpPr>
        <p:spPr>
          <a:xfrm>
            <a:off x="1752600" y="3060919"/>
            <a:ext cx="8534400" cy="1569660"/>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His empire was 4 times the size of Alexander the Great, twice the size of the Roman Empire, 1.5 the size of the USA</a:t>
            </a:r>
          </a:p>
        </p:txBody>
      </p:sp>
    </p:spTree>
    <p:extLst>
      <p:ext uri="{BB962C8B-B14F-4D97-AF65-F5344CB8AC3E}">
        <p14:creationId xmlns:p14="http://schemas.microsoft.com/office/powerpoint/2010/main" val="3276210290"/>
      </p:ext>
    </p:extLst>
  </p:cSld>
  <p:clrMapOvr>
    <a:masterClrMapping/>
  </p:clrMapOvr>
  <p:transition>
    <p:random/>
  </p:transition>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GenghisDN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
            <a:ext cx="9134037" cy="4734475"/>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GENGHIS KHAN’S DNA</a:t>
            </a:r>
          </a:p>
        </p:txBody>
      </p:sp>
      <p:sp>
        <p:nvSpPr>
          <p:cNvPr id="4" name="Rectangle 3"/>
          <p:cNvSpPr/>
          <p:nvPr/>
        </p:nvSpPr>
        <p:spPr>
          <a:xfrm>
            <a:off x="1752600" y="4863406"/>
            <a:ext cx="8534400" cy="1569660"/>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According to DNA testing about 16 million or one of every 200 Asian men come from Genghis Khan.</a:t>
            </a:r>
          </a:p>
        </p:txBody>
      </p:sp>
    </p:spTree>
    <p:extLst>
      <p:ext uri="{BB962C8B-B14F-4D97-AF65-F5344CB8AC3E}">
        <p14:creationId xmlns:p14="http://schemas.microsoft.com/office/powerpoint/2010/main" val="1314186301"/>
      </p:ext>
    </p:extLst>
  </p:cSld>
  <p:clrMapOvr>
    <a:masterClrMapping/>
  </p:clrMapOvr>
  <p:transition>
    <p:random/>
  </p:transition>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ongolsAttackEurop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MONGOLS ATTACK EUROPE</a:t>
            </a:r>
          </a:p>
        </p:txBody>
      </p:sp>
    </p:spTree>
    <p:extLst>
      <p:ext uri="{BB962C8B-B14F-4D97-AF65-F5344CB8AC3E}">
        <p14:creationId xmlns:p14="http://schemas.microsoft.com/office/powerpoint/2010/main" val="1021498069"/>
      </p:ext>
    </p:extLst>
  </p:cSld>
  <p:clrMapOvr>
    <a:masterClrMapping/>
  </p:clrMapOvr>
  <p:transition>
    <p:random/>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HulaguAndDokuzKathu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588645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HULAKU KHAN &amp; WIFE DOKUZ</a:t>
            </a:r>
          </a:p>
        </p:txBody>
      </p:sp>
    </p:spTree>
    <p:extLst>
      <p:ext uri="{BB962C8B-B14F-4D97-AF65-F5344CB8AC3E}">
        <p14:creationId xmlns:p14="http://schemas.microsoft.com/office/powerpoint/2010/main" val="1538719834"/>
      </p:ext>
    </p:extLst>
  </p:cSld>
  <p:clrMapOvr>
    <a:masterClrMapping/>
  </p:clrMapOvr>
  <p:transition>
    <p:random/>
  </p:transition>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Kublai_statu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4264396"/>
            <a:ext cx="9144000" cy="12189196"/>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KUBLAI KHAN</a:t>
            </a:r>
          </a:p>
        </p:txBody>
      </p:sp>
      <p:sp>
        <p:nvSpPr>
          <p:cNvPr id="5" name="Rectangle 4"/>
          <p:cNvSpPr/>
          <p:nvPr/>
        </p:nvSpPr>
        <p:spPr>
          <a:xfrm>
            <a:off x="1524000" y="2590801"/>
            <a:ext cx="9142412" cy="1077218"/>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Kublai Khan was the </a:t>
            </a:r>
          </a:p>
          <a:p>
            <a:pPr algn="ctr"/>
            <a:r>
              <a:rPr lang="en-US" sz="3200" b="1" dirty="0">
                <a:ln w="25400">
                  <a:noFill/>
                </a:ln>
                <a:solidFill>
                  <a:srgbClr val="FFFFFF"/>
                </a:solidFill>
                <a:effectLst>
                  <a:glow rad="228600">
                    <a:schemeClr val="bg2"/>
                  </a:glow>
                </a:effectLst>
                <a:latin typeface="Arial"/>
                <a:cs typeface="Arial"/>
              </a:rPr>
              <a:t>second most famous among the Mongols.</a:t>
            </a:r>
          </a:p>
        </p:txBody>
      </p:sp>
      <p:sp>
        <p:nvSpPr>
          <p:cNvPr id="6" name="Rectangle 5"/>
          <p:cNvSpPr/>
          <p:nvPr/>
        </p:nvSpPr>
        <p:spPr>
          <a:xfrm>
            <a:off x="1524000" y="4368224"/>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Kublai conquered Korea by 1259.</a:t>
            </a:r>
          </a:p>
        </p:txBody>
      </p:sp>
    </p:spTree>
    <p:extLst>
      <p:ext uri="{BB962C8B-B14F-4D97-AF65-F5344CB8AC3E}">
        <p14:creationId xmlns:p14="http://schemas.microsoft.com/office/powerpoint/2010/main" val="705852967"/>
      </p:ext>
    </p:extLst>
  </p:cSld>
  <p:clrMapOvr>
    <a:masterClrMapping/>
  </p:clrMapOvr>
  <p:transition>
    <p:random/>
  </p:transition>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524001" y="2286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JENGHIZ KHAN FAMILY TREE</a:t>
            </a:r>
          </a:p>
        </p:txBody>
      </p:sp>
      <p:pic>
        <p:nvPicPr>
          <p:cNvPr id="3" name="Picture 2" descr="KhanTre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38600" y="914400"/>
            <a:ext cx="3987800" cy="5908684"/>
          </a:xfrm>
          <a:prstGeom prst="rect">
            <a:avLst/>
          </a:prstGeom>
        </p:spPr>
      </p:pic>
    </p:spTree>
    <p:extLst>
      <p:ext uri="{BB962C8B-B14F-4D97-AF65-F5344CB8AC3E}">
        <p14:creationId xmlns:p14="http://schemas.microsoft.com/office/powerpoint/2010/main" val="243866439"/>
      </p:ext>
    </p:extLst>
  </p:cSld>
  <p:clrMapOvr>
    <a:masterClrMapping/>
  </p:clrMapOvr>
  <p:transition>
    <p:random/>
  </p:transition>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ngolHelmet.jpg"/>
          <p:cNvPicPr>
            <a:picLocks noChangeAspect="1"/>
          </p:cNvPicPr>
          <p:nvPr/>
        </p:nvPicPr>
        <p:blipFill rotWithShape="1">
          <a:blip r:embed="rId2">
            <a:extLst>
              <a:ext uri="{28A0092B-C50C-407E-A947-70E740481C1C}">
                <a14:useLocalDpi xmlns:a14="http://schemas.microsoft.com/office/drawing/2010/main"/>
              </a:ext>
            </a:extLst>
          </a:blip>
          <a:srcRect l="1010" t="868" r="1065" b="-1"/>
          <a:stretch/>
        </p:blipFill>
        <p:spPr>
          <a:xfrm>
            <a:off x="2666999" y="76200"/>
            <a:ext cx="7010401" cy="8704926"/>
          </a:xfrm>
          <a:prstGeom prst="rect">
            <a:avLst/>
          </a:prstGeom>
        </p:spPr>
      </p:pic>
      <p:sp>
        <p:nvSpPr>
          <p:cNvPr id="7" name="Rectangle 6"/>
          <p:cNvSpPr/>
          <p:nvPr/>
        </p:nvSpPr>
        <p:spPr>
          <a:xfrm>
            <a:off x="1524001" y="381000"/>
            <a:ext cx="9142412" cy="1077218"/>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MONGOLIAN HELMET</a:t>
            </a:r>
          </a:p>
          <a:p>
            <a:pPr algn="ctr"/>
            <a:r>
              <a:rPr lang="en-US" sz="3200" b="1" dirty="0">
                <a:ln w="25400">
                  <a:noFill/>
                </a:ln>
                <a:solidFill>
                  <a:srgbClr val="FFFFFF"/>
                </a:solidFill>
                <a:effectLst>
                  <a:glow rad="228600">
                    <a:schemeClr val="bg2"/>
                  </a:glow>
                </a:effectLst>
                <a:latin typeface="Arial"/>
                <a:cs typeface="Arial"/>
              </a:rPr>
              <a:t>(Fukuoka, Japan)</a:t>
            </a:r>
          </a:p>
        </p:txBody>
      </p:sp>
    </p:spTree>
    <p:extLst>
      <p:ext uri="{BB962C8B-B14F-4D97-AF65-F5344CB8AC3E}">
        <p14:creationId xmlns:p14="http://schemas.microsoft.com/office/powerpoint/2010/main" val="2745363316"/>
      </p:ext>
    </p:extLst>
  </p:cSld>
  <p:clrMapOvr>
    <a:masterClrMapping/>
  </p:clrMapOvr>
  <p:transition>
    <p:random/>
  </p:transition>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Kublai_statu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4264396"/>
            <a:ext cx="9144000" cy="12189196"/>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KUBLAI KHAN</a:t>
            </a:r>
          </a:p>
        </p:txBody>
      </p:sp>
      <p:sp>
        <p:nvSpPr>
          <p:cNvPr id="5" name="Rectangle 4"/>
          <p:cNvSpPr/>
          <p:nvPr/>
        </p:nvSpPr>
        <p:spPr>
          <a:xfrm>
            <a:off x="570706" y="2590801"/>
            <a:ext cx="11125200" cy="1077218"/>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Kublai Khan was the </a:t>
            </a:r>
          </a:p>
          <a:p>
            <a:pPr algn="ctr"/>
            <a:r>
              <a:rPr lang="en-US" sz="3200" b="1" dirty="0">
                <a:ln w="25400">
                  <a:noFill/>
                </a:ln>
                <a:solidFill>
                  <a:srgbClr val="FFFFFF"/>
                </a:solidFill>
                <a:effectLst>
                  <a:glow rad="228600">
                    <a:schemeClr val="bg2"/>
                  </a:glow>
                </a:effectLst>
                <a:latin typeface="Arial"/>
                <a:cs typeface="Arial"/>
              </a:rPr>
              <a:t>second most famous among the Mongols.</a:t>
            </a:r>
          </a:p>
        </p:txBody>
      </p:sp>
      <p:sp>
        <p:nvSpPr>
          <p:cNvPr id="6" name="Rectangle 5"/>
          <p:cNvSpPr/>
          <p:nvPr/>
        </p:nvSpPr>
        <p:spPr>
          <a:xfrm>
            <a:off x="570706" y="3790970"/>
            <a:ext cx="11125200"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Kublai conquered Korea by 1259.</a:t>
            </a:r>
          </a:p>
        </p:txBody>
      </p:sp>
      <p:sp>
        <p:nvSpPr>
          <p:cNvPr id="8" name="Rectangle 7"/>
          <p:cNvSpPr/>
          <p:nvPr/>
        </p:nvSpPr>
        <p:spPr>
          <a:xfrm>
            <a:off x="570706" y="4498697"/>
            <a:ext cx="11125200"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Kublai failed to take Japan in 1274 &amp; 1281.</a:t>
            </a:r>
          </a:p>
        </p:txBody>
      </p:sp>
      <p:sp>
        <p:nvSpPr>
          <p:cNvPr id="9" name="Rectangle 8"/>
          <p:cNvSpPr/>
          <p:nvPr/>
        </p:nvSpPr>
        <p:spPr>
          <a:xfrm>
            <a:off x="570706" y="5206424"/>
            <a:ext cx="11125200"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Kublai introduced ancestor worship to China.</a:t>
            </a:r>
          </a:p>
        </p:txBody>
      </p:sp>
    </p:spTree>
    <p:extLst>
      <p:ext uri="{BB962C8B-B14F-4D97-AF65-F5344CB8AC3E}">
        <p14:creationId xmlns:p14="http://schemas.microsoft.com/office/powerpoint/2010/main" val="3707462389"/>
      </p:ext>
    </p:extLst>
  </p:cSld>
  <p:clrMapOvr>
    <a:masterClrMapping/>
  </p:clrMapOvr>
  <p:transition>
    <p:random/>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ghazan_kh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4572000"/>
            <a:ext cx="9144000" cy="12408220"/>
          </a:xfrm>
          <a:prstGeom prst="rect">
            <a:avLst/>
          </a:prstGeom>
        </p:spPr>
      </p:pic>
      <p:sp>
        <p:nvSpPr>
          <p:cNvPr id="7" name="Rectangle 6"/>
          <p:cNvSpPr/>
          <p:nvPr/>
        </p:nvSpPr>
        <p:spPr>
          <a:xfrm>
            <a:off x="1524001" y="3048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GHAZAN KHAN CONVERTS TO ISLAM</a:t>
            </a:r>
          </a:p>
        </p:txBody>
      </p:sp>
      <p:sp>
        <p:nvSpPr>
          <p:cNvPr id="4" name="Rectangle 3"/>
          <p:cNvSpPr/>
          <p:nvPr/>
        </p:nvSpPr>
        <p:spPr>
          <a:xfrm>
            <a:off x="1752600" y="4863406"/>
            <a:ext cx="8534400" cy="1569660"/>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	 The end to the Mongol Empire came because the grandsons of Genghis Khan started fighting each other.</a:t>
            </a:r>
          </a:p>
        </p:txBody>
      </p:sp>
    </p:spTree>
    <p:extLst>
      <p:ext uri="{BB962C8B-B14F-4D97-AF65-F5344CB8AC3E}">
        <p14:creationId xmlns:p14="http://schemas.microsoft.com/office/powerpoint/2010/main" val="11907995"/>
      </p:ext>
    </p:extLst>
  </p:cSld>
  <p:clrMapOvr>
    <a:masterClrMapping/>
  </p:clrMapOvr>
  <p:transition>
    <p:random/>
  </p:transition>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nk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3175"/>
            <a:ext cx="9148233" cy="6861175"/>
          </a:xfrm>
          <a:prstGeom prst="rect">
            <a:avLst/>
          </a:prstGeom>
        </p:spPr>
      </p:pic>
      <p:sp>
        <p:nvSpPr>
          <p:cNvPr id="7" name="Rectangle 6"/>
          <p:cNvSpPr/>
          <p:nvPr/>
        </p:nvSpPr>
        <p:spPr>
          <a:xfrm>
            <a:off x="1524001" y="3048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MONKS OF KUBLAI KHAN</a:t>
            </a:r>
          </a:p>
        </p:txBody>
      </p:sp>
    </p:spTree>
    <p:extLst>
      <p:ext uri="{BB962C8B-B14F-4D97-AF65-F5344CB8AC3E}">
        <p14:creationId xmlns:p14="http://schemas.microsoft.com/office/powerpoint/2010/main" val="2279374796"/>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3200" b="1" dirty="0">
                <a:solidFill>
                  <a:srgbClr val="000514"/>
                </a:solidFill>
                <a:latin typeface="Arial Black" charset="0"/>
                <a:cs typeface="Arial Black" charset="0"/>
              </a:rPr>
              <a:t>“</a:t>
            </a:r>
            <a:r>
              <a:rPr lang="en-US" sz="3200" b="1" dirty="0">
                <a:solidFill>
                  <a:srgbClr val="000514"/>
                </a:solidFill>
              </a:rPr>
              <a:t>1. At that season all we the apostles were at Jerusalem … and we divided the regions of the world, that every one of us should go unto the region that fell to him and unto the nation whereunto the Lord sent him.</a:t>
            </a:r>
            <a:r>
              <a:rPr lang="en-US" sz="3200" dirty="0">
                <a:solidFill>
                  <a:schemeClr val="bg2"/>
                </a:solidFill>
                <a:latin typeface="Arial Black" charset="0"/>
                <a:cs typeface="Arial Black" charset="0"/>
              </a:rPr>
              <a:t>”</a:t>
            </a:r>
            <a:endParaRPr lang="en-US" sz="3200" dirty="0"/>
          </a:p>
        </p:txBody>
      </p:sp>
    </p:spTree>
    <p:extLst>
      <p:ext uri="{BB962C8B-B14F-4D97-AF65-F5344CB8AC3E}">
        <p14:creationId xmlns:p14="http://schemas.microsoft.com/office/powerpoint/2010/main" val="1218311409"/>
      </p:ext>
    </p:extLst>
  </p:cSld>
  <p:clrMapOvr>
    <a:masterClrMapping/>
  </p:clrMapOvr>
  <p:transition>
    <p:random/>
  </p:transition>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524001" y="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TRAVELS OF MARCO POLO</a:t>
            </a:r>
          </a:p>
        </p:txBody>
      </p:sp>
      <p:pic>
        <p:nvPicPr>
          <p:cNvPr id="3" name="Picture 2" descr="Travels_of_Marco_Pol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24840"/>
            <a:ext cx="12192000" cy="6233160"/>
          </a:xfrm>
          <a:prstGeom prst="rect">
            <a:avLst/>
          </a:prstGeom>
        </p:spPr>
      </p:pic>
    </p:spTree>
    <p:extLst>
      <p:ext uri="{BB962C8B-B14F-4D97-AF65-F5344CB8AC3E}">
        <p14:creationId xmlns:p14="http://schemas.microsoft.com/office/powerpoint/2010/main" val="3157583502"/>
      </p:ext>
    </p:extLst>
  </p:cSld>
  <p:clrMapOvr>
    <a:masterClrMapping/>
  </p:clrMapOvr>
  <p:transition>
    <p:random/>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arco-polo-before-kublai-kh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3860" y="1"/>
            <a:ext cx="12280140" cy="6856412"/>
          </a:xfrm>
          <a:prstGeom prst="rect">
            <a:avLst/>
          </a:prstGeom>
        </p:spPr>
      </p:pic>
      <p:sp>
        <p:nvSpPr>
          <p:cNvPr id="7" name="Rectangle 6"/>
          <p:cNvSpPr/>
          <p:nvPr/>
        </p:nvSpPr>
        <p:spPr>
          <a:xfrm>
            <a:off x="1524001" y="3048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TRAVELS OF MARCO POLO</a:t>
            </a:r>
          </a:p>
        </p:txBody>
      </p:sp>
      <p:sp>
        <p:nvSpPr>
          <p:cNvPr id="4" name="Text Box 7"/>
          <p:cNvSpPr txBox="1">
            <a:spLocks noChangeArrowheads="1"/>
          </p:cNvSpPr>
          <p:nvPr/>
        </p:nvSpPr>
        <p:spPr bwMode="auto">
          <a:xfrm>
            <a:off x="2209800" y="3189744"/>
            <a:ext cx="7772400" cy="2677656"/>
          </a:xfrm>
          <a:prstGeom prst="rect">
            <a:avLst/>
          </a:prstGeom>
          <a:solidFill>
            <a:schemeClr val="tx1">
              <a:alpha val="50195"/>
            </a:schemeClr>
          </a:solidFill>
          <a:ln>
            <a:noFill/>
          </a:ln>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dirty="0">
                <a:solidFill>
                  <a:srgbClr val="000000"/>
                </a:solidFill>
                <a:latin typeface="Arial Black"/>
                <a:cs typeface="Arial Black"/>
              </a:rPr>
              <a:t>“You send me 100 men skilled in your religion and I shall be baptized and all my subjects will study Christianity too. Then there will be more Christians in the East than in the West.”</a:t>
            </a:r>
          </a:p>
          <a:p>
            <a:pPr algn="r"/>
            <a:r>
              <a:rPr lang="en-US" sz="2800" dirty="0">
                <a:solidFill>
                  <a:srgbClr val="000000"/>
                </a:solidFill>
                <a:latin typeface="Arial Black"/>
                <a:cs typeface="Arial Black"/>
              </a:rPr>
              <a:t>Kublai Khan 1275</a:t>
            </a:r>
          </a:p>
        </p:txBody>
      </p:sp>
    </p:spTree>
    <p:extLst>
      <p:ext uri="{BB962C8B-B14F-4D97-AF65-F5344CB8AC3E}">
        <p14:creationId xmlns:p14="http://schemas.microsoft.com/office/powerpoint/2010/main" val="1785456526"/>
      </p:ext>
    </p:extLst>
  </p:cSld>
  <p:clrMapOvr>
    <a:masterClrMapping/>
  </p:clrMapOvr>
  <p:transition>
    <p:random/>
  </p:transition>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407547"/>
      </p:ext>
    </p:extLst>
  </p:cSld>
  <p:clrMapOvr>
    <a:masterClrMapping/>
  </p:clrMapOvr>
  <p:transition>
    <p:random/>
  </p:transition>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slam&amp;Christiani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6886" y="0"/>
            <a:ext cx="10297297" cy="6858000"/>
          </a:xfrm>
          <a:prstGeom prst="rect">
            <a:avLst/>
          </a:prstGeom>
        </p:spPr>
      </p:pic>
      <p:sp>
        <p:nvSpPr>
          <p:cNvPr id="6" name="Rectangle 5"/>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ASIAN CHURCH HISTORY</a:t>
            </a:r>
          </a:p>
        </p:txBody>
      </p:sp>
    </p:spTree>
    <p:extLst>
      <p:ext uri="{BB962C8B-B14F-4D97-AF65-F5344CB8AC3E}">
        <p14:creationId xmlns:p14="http://schemas.microsoft.com/office/powerpoint/2010/main" val="1622990014"/>
      </p:ext>
    </p:extLst>
  </p:cSld>
  <p:clrMapOvr>
    <a:masterClrMapping/>
  </p:clrMapOvr>
  <p:transition>
    <p:random/>
  </p:transition>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amerlan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22249406"/>
          </a:xfrm>
          <a:prstGeom prst="rect">
            <a:avLst/>
          </a:prstGeom>
        </p:spPr>
      </p:pic>
      <p:sp>
        <p:nvSpPr>
          <p:cNvPr id="7" name="Rectangle 6"/>
          <p:cNvSpPr/>
          <p:nvPr/>
        </p:nvSpPr>
        <p:spPr>
          <a:xfrm>
            <a:off x="1524001" y="3911024"/>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4. TAMERLANE</a:t>
            </a:r>
          </a:p>
        </p:txBody>
      </p:sp>
      <p:sp>
        <p:nvSpPr>
          <p:cNvPr id="4" name="Rectangle 3"/>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WHY CHRISTIANITY DECLINED IN ASIA</a:t>
            </a:r>
          </a:p>
        </p:txBody>
      </p:sp>
      <p:sp>
        <p:nvSpPr>
          <p:cNvPr id="5" name="Text Box 7"/>
          <p:cNvSpPr txBox="1">
            <a:spLocks noChangeArrowheads="1"/>
          </p:cNvSpPr>
          <p:nvPr/>
        </p:nvSpPr>
        <p:spPr bwMode="auto">
          <a:xfrm>
            <a:off x="1905000" y="1219200"/>
            <a:ext cx="8229600" cy="584776"/>
          </a:xfrm>
          <a:prstGeom prst="rect">
            <a:avLst/>
          </a:prstGeom>
          <a:solidFill>
            <a:srgbClr val="000514">
              <a:alpha val="0"/>
            </a:srgbClr>
          </a:solidFill>
          <a:ln>
            <a:noFill/>
          </a:ln>
        </p:spPr>
        <p:txBody>
          <a:bodyPr wrap="square">
            <a:spAutoFit/>
          </a:bodyPr>
          <a:lstStyle>
            <a:defPPr>
              <a:defRPr lang="en-US"/>
            </a:defPPr>
            <a:lvl1pPr algn="ctr">
              <a:defRPr sz="3200" b="1">
                <a:ln w="25400">
                  <a:noFill/>
                </a:ln>
                <a:solidFill>
                  <a:srgbClr val="FFFFFF"/>
                </a:solidFill>
                <a:effectLst>
                  <a:glow rad="228600">
                    <a:schemeClr val="bg2"/>
                  </a:glow>
                </a:effectLst>
                <a:latin typeface="Arial"/>
                <a:cs typeface="Arial"/>
              </a:defRPr>
            </a:lvl1pPr>
          </a:lstStyle>
          <a:p>
            <a:pPr algn="l"/>
            <a:r>
              <a:rPr lang="en-US" dirty="0"/>
              <a:t>1. PERSECUTION</a:t>
            </a:r>
          </a:p>
        </p:txBody>
      </p:sp>
      <p:sp>
        <p:nvSpPr>
          <p:cNvPr id="6" name="Text Box 7"/>
          <p:cNvSpPr txBox="1">
            <a:spLocks noChangeArrowheads="1"/>
          </p:cNvSpPr>
          <p:nvPr/>
        </p:nvSpPr>
        <p:spPr bwMode="auto">
          <a:xfrm>
            <a:off x="1905000" y="1853624"/>
            <a:ext cx="8229600" cy="584776"/>
          </a:xfrm>
          <a:prstGeom prst="rect">
            <a:avLst/>
          </a:prstGeom>
          <a:solidFill>
            <a:srgbClr val="000514">
              <a:alpha val="0"/>
            </a:srgbClr>
          </a:solidFill>
          <a:ln>
            <a:noFill/>
          </a:ln>
        </p:spPr>
        <p:txBody>
          <a:bodyPr wrap="square">
            <a:spAutoFit/>
          </a:bodyPr>
          <a:lstStyle>
            <a:defPPr>
              <a:defRPr lang="en-US"/>
            </a:defPPr>
            <a:lvl1pPr>
              <a:defRPr sz="3200" b="1">
                <a:ln w="25400">
                  <a:noFill/>
                </a:ln>
                <a:solidFill>
                  <a:srgbClr val="FFFFFF"/>
                </a:solidFill>
                <a:effectLst>
                  <a:glow rad="228600">
                    <a:schemeClr val="bg2"/>
                  </a:glow>
                </a:effectLst>
                <a:latin typeface="Arial"/>
                <a:cs typeface="Arial"/>
              </a:defRPr>
            </a:lvl1pPr>
          </a:lstStyle>
          <a:p>
            <a:r>
              <a:rPr lang="en-US" dirty="0"/>
              <a:t>2. DECEPTION</a:t>
            </a:r>
          </a:p>
        </p:txBody>
      </p:sp>
      <p:sp>
        <p:nvSpPr>
          <p:cNvPr id="8" name="Text Box 7"/>
          <p:cNvSpPr txBox="1">
            <a:spLocks noChangeArrowheads="1"/>
          </p:cNvSpPr>
          <p:nvPr/>
        </p:nvSpPr>
        <p:spPr bwMode="auto">
          <a:xfrm>
            <a:off x="1905000" y="2463224"/>
            <a:ext cx="8229600" cy="584776"/>
          </a:xfrm>
          <a:prstGeom prst="rect">
            <a:avLst/>
          </a:prstGeom>
          <a:solidFill>
            <a:srgbClr val="000514">
              <a:alpha val="0"/>
            </a:srgbClr>
          </a:solidFill>
          <a:ln>
            <a:noFill/>
          </a:ln>
        </p:spPr>
        <p:txBody>
          <a:bodyPr wrap="square">
            <a:spAutoFit/>
          </a:bodyPr>
          <a:lstStyle>
            <a:defPPr>
              <a:defRPr lang="en-US"/>
            </a:defPPr>
            <a:lvl1pPr>
              <a:defRPr sz="3200" b="1">
                <a:ln w="25400">
                  <a:noFill/>
                </a:ln>
                <a:solidFill>
                  <a:srgbClr val="FFFFFF"/>
                </a:solidFill>
                <a:effectLst>
                  <a:glow rad="228600">
                    <a:schemeClr val="bg2"/>
                  </a:glow>
                </a:effectLst>
                <a:latin typeface="Arial"/>
                <a:cs typeface="Arial"/>
              </a:defRPr>
            </a:lvl1pPr>
          </a:lstStyle>
          <a:p>
            <a:r>
              <a:rPr lang="en-US" dirty="0"/>
              <a:t>3. THE MONGOLS</a:t>
            </a:r>
          </a:p>
        </p:txBody>
      </p:sp>
    </p:spTree>
    <p:extLst>
      <p:ext uri="{BB962C8B-B14F-4D97-AF65-F5344CB8AC3E}">
        <p14:creationId xmlns:p14="http://schemas.microsoft.com/office/powerpoint/2010/main" val="299628539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uzbekistan_m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2901" y="0"/>
            <a:ext cx="8956729" cy="6858000"/>
          </a:xfrm>
          <a:prstGeom prst="rect">
            <a:avLst/>
          </a:prstGeom>
        </p:spPr>
      </p:pic>
      <p:sp>
        <p:nvSpPr>
          <p:cNvPr id="7" name="Rectangle 6"/>
          <p:cNvSpPr/>
          <p:nvPr/>
        </p:nvSpPr>
        <p:spPr>
          <a:xfrm>
            <a:off x="1524001" y="253424"/>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TRANSOXANIA</a:t>
            </a:r>
          </a:p>
        </p:txBody>
      </p:sp>
      <p:sp>
        <p:nvSpPr>
          <p:cNvPr id="6" name="TextBox 5"/>
          <p:cNvSpPr txBox="1"/>
          <p:nvPr/>
        </p:nvSpPr>
        <p:spPr>
          <a:xfrm>
            <a:off x="6553200" y="3915603"/>
            <a:ext cx="685800" cy="461665"/>
          </a:xfrm>
          <a:prstGeom prst="rect">
            <a:avLst/>
          </a:prstGeom>
          <a:noFill/>
        </p:spPr>
        <p:txBody>
          <a:bodyPr wrap="square" rtlCol="0">
            <a:spAutoFit/>
          </a:bodyPr>
          <a:lstStyle/>
          <a:p>
            <a:pPr algn="ctr"/>
            <a:r>
              <a:rPr lang="en-US" sz="1100" b="1" dirty="0" err="1">
                <a:solidFill>
                  <a:schemeClr val="bg2"/>
                </a:solidFill>
              </a:rPr>
              <a:t>Kesch</a:t>
            </a:r>
            <a:r>
              <a:rPr lang="en-US" sz="2400" dirty="0">
                <a:solidFill>
                  <a:schemeClr val="bg2"/>
                </a:solidFill>
              </a:rPr>
              <a:t>.</a:t>
            </a:r>
          </a:p>
        </p:txBody>
      </p:sp>
      <p:sp>
        <p:nvSpPr>
          <p:cNvPr id="8" name="Donut 7"/>
          <p:cNvSpPr/>
          <p:nvPr/>
        </p:nvSpPr>
        <p:spPr bwMode="auto">
          <a:xfrm>
            <a:off x="6601178" y="3810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extLst>
      <p:ext uri="{BB962C8B-B14F-4D97-AF65-F5344CB8AC3E}">
        <p14:creationId xmlns:p14="http://schemas.microsoft.com/office/powerpoint/2010/main" val="4097910610"/>
      </p:ext>
    </p:extLst>
  </p:cSld>
  <p:clrMapOvr>
    <a:masterClrMapping/>
  </p:clrMapOvr>
  <p:transition>
    <p:random/>
  </p:transition>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amerlan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22249406"/>
          </a:xfrm>
          <a:prstGeom prst="rect">
            <a:avLst/>
          </a:prstGeom>
        </p:spPr>
      </p:pic>
      <p:sp>
        <p:nvSpPr>
          <p:cNvPr id="7" name="Rectangle 6"/>
          <p:cNvSpPr/>
          <p:nvPr/>
        </p:nvSpPr>
        <p:spPr>
          <a:xfrm>
            <a:off x="1524001" y="3911024"/>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TAMERLANE</a:t>
            </a:r>
          </a:p>
        </p:txBody>
      </p:sp>
    </p:spTree>
    <p:extLst>
      <p:ext uri="{BB962C8B-B14F-4D97-AF65-F5344CB8AC3E}">
        <p14:creationId xmlns:p14="http://schemas.microsoft.com/office/powerpoint/2010/main" val="1213420752"/>
      </p:ext>
    </p:extLst>
  </p:cSld>
  <p:clrMapOvr>
    <a:masterClrMapping/>
  </p:clrMapOvr>
  <p:transition>
    <p:random/>
  </p:transition>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amerlan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00400" y="-2057400"/>
            <a:ext cx="16764000" cy="16764000"/>
          </a:xfrm>
          <a:prstGeom prst="rect">
            <a:avLst/>
          </a:prstGeom>
        </p:spPr>
      </p:pic>
      <p:sp>
        <p:nvSpPr>
          <p:cNvPr id="5" name="Rectangle 4"/>
          <p:cNvSpPr/>
          <p:nvPr/>
        </p:nvSpPr>
        <p:spPr>
          <a:xfrm>
            <a:off x="230188" y="5739824"/>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TAMERLANE</a:t>
            </a:r>
          </a:p>
        </p:txBody>
      </p:sp>
      <p:sp>
        <p:nvSpPr>
          <p:cNvPr id="6" name="Text Box 7"/>
          <p:cNvSpPr txBox="1">
            <a:spLocks noChangeArrowheads="1"/>
          </p:cNvSpPr>
          <p:nvPr/>
        </p:nvSpPr>
        <p:spPr bwMode="auto">
          <a:xfrm>
            <a:off x="6437313" y="304801"/>
            <a:ext cx="3733800" cy="5693867"/>
          </a:xfrm>
          <a:prstGeom prst="rect">
            <a:avLst/>
          </a:prstGeom>
          <a:solidFill>
            <a:schemeClr val="tx1">
              <a:alpha val="50195"/>
            </a:schemeClr>
          </a:solidFill>
          <a:ln>
            <a:noFill/>
          </a:ln>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dirty="0">
                <a:solidFill>
                  <a:srgbClr val="000000"/>
                </a:solidFill>
                <a:latin typeface="Arial Black"/>
                <a:cs typeface="Arial Black"/>
              </a:rPr>
              <a:t>“I was once forced to take shelter from my enemies in a ruined building where I sat for many hours. Desiring to divert my mind from my hopeless condition I fixed my attention on an ant…</a:t>
            </a:r>
          </a:p>
        </p:txBody>
      </p:sp>
    </p:spTree>
    <p:extLst>
      <p:ext uri="{BB962C8B-B14F-4D97-AF65-F5344CB8AC3E}">
        <p14:creationId xmlns:p14="http://schemas.microsoft.com/office/powerpoint/2010/main" val="229056398"/>
      </p:ext>
    </p:extLst>
  </p:cSld>
  <p:clrMapOvr>
    <a:masterClrMapping/>
  </p:clrMapOvr>
  <p:transition>
    <p:random/>
  </p:transition>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amerlan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00400" y="-2057400"/>
            <a:ext cx="16764000" cy="16764000"/>
          </a:xfrm>
          <a:prstGeom prst="rect">
            <a:avLst/>
          </a:prstGeom>
        </p:spPr>
      </p:pic>
      <p:sp>
        <p:nvSpPr>
          <p:cNvPr id="5" name="Rectangle 4"/>
          <p:cNvSpPr/>
          <p:nvPr/>
        </p:nvSpPr>
        <p:spPr>
          <a:xfrm>
            <a:off x="381000" y="57912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TAMERLANE</a:t>
            </a:r>
          </a:p>
        </p:txBody>
      </p:sp>
      <p:sp>
        <p:nvSpPr>
          <p:cNvPr id="6" name="Text Box 7"/>
          <p:cNvSpPr txBox="1">
            <a:spLocks noChangeArrowheads="1"/>
          </p:cNvSpPr>
          <p:nvPr/>
        </p:nvSpPr>
        <p:spPr bwMode="auto">
          <a:xfrm>
            <a:off x="6437313" y="304800"/>
            <a:ext cx="3733800" cy="6124754"/>
          </a:xfrm>
          <a:prstGeom prst="rect">
            <a:avLst/>
          </a:prstGeom>
          <a:solidFill>
            <a:schemeClr val="tx1">
              <a:alpha val="50195"/>
            </a:schemeClr>
          </a:solidFill>
          <a:ln>
            <a:noFill/>
          </a:ln>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dirty="0">
                <a:solidFill>
                  <a:srgbClr val="000000"/>
                </a:solidFill>
                <a:latin typeface="Arial Black"/>
                <a:cs typeface="Arial Black"/>
              </a:rPr>
              <a:t>“It was carrying a grain of corn, larger than itself, up a high wall. 69 times the grain fell to the ground, but the insect persevered on the 70</a:t>
            </a:r>
            <a:r>
              <a:rPr lang="en-US" sz="2800" baseline="30000" dirty="0">
                <a:solidFill>
                  <a:srgbClr val="000000"/>
                </a:solidFill>
                <a:latin typeface="Arial Black"/>
                <a:cs typeface="Arial Black"/>
              </a:rPr>
              <a:t>th</a:t>
            </a:r>
            <a:r>
              <a:rPr lang="en-US" sz="2800" dirty="0">
                <a:solidFill>
                  <a:srgbClr val="000000"/>
                </a:solidFill>
                <a:latin typeface="Arial Black"/>
                <a:cs typeface="Arial Black"/>
              </a:rPr>
              <a:t> try. This sight gave me courage at the moment. I have never forgotten the lesson it gave.”</a:t>
            </a:r>
          </a:p>
        </p:txBody>
      </p:sp>
    </p:spTree>
    <p:extLst>
      <p:ext uri="{BB962C8B-B14F-4D97-AF65-F5344CB8AC3E}">
        <p14:creationId xmlns:p14="http://schemas.microsoft.com/office/powerpoint/2010/main" val="800892166"/>
      </p:ext>
    </p:extLst>
  </p:cSld>
  <p:clrMapOvr>
    <a:masterClrMapping/>
  </p:clrMapOvr>
  <p:transition>
    <p:random/>
  </p:transition>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imurid1405Large.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1" y="0"/>
            <a:ext cx="9158199" cy="6553200"/>
          </a:xfrm>
          <a:prstGeom prst="rect">
            <a:avLst/>
          </a:prstGeom>
        </p:spPr>
      </p:pic>
      <p:sp>
        <p:nvSpPr>
          <p:cNvPr id="7" name="Rectangle 6"/>
          <p:cNvSpPr/>
          <p:nvPr/>
        </p:nvSpPr>
        <p:spPr>
          <a:xfrm>
            <a:off x="0" y="-76200"/>
            <a:ext cx="12192000" cy="790330"/>
          </a:xfrm>
          <a:prstGeom prst="rect">
            <a:avLst/>
          </a:prstGeom>
          <a:solidFill>
            <a:srgbClr val="000000">
              <a:alpha val="84706"/>
            </a:srgbClr>
          </a:solidFill>
          <a:ln>
            <a:noFill/>
          </a:ln>
        </p:spPr>
        <p:txBody>
          <a:bodyPr wrap="square">
            <a:spAutoFit/>
          </a:bodyPr>
          <a:lstStyle/>
          <a:p>
            <a:pPr algn="ctr"/>
            <a:r>
              <a:rPr lang="en-US" sz="40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TAMERLANE’S EMPIRE, 1405</a:t>
            </a:r>
          </a:p>
        </p:txBody>
      </p:sp>
    </p:spTree>
    <p:extLst>
      <p:ext uri="{BB962C8B-B14F-4D97-AF65-F5344CB8AC3E}">
        <p14:creationId xmlns:p14="http://schemas.microsoft.com/office/powerpoint/2010/main" val="2716157398"/>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3200" b="1" dirty="0">
                <a:solidFill>
                  <a:srgbClr val="000514"/>
                </a:solidFill>
                <a:latin typeface="Arial Black" charset="0"/>
                <a:cs typeface="Arial Black" charset="0"/>
              </a:rPr>
              <a:t>“</a:t>
            </a:r>
            <a:r>
              <a:rPr lang="en-US" sz="3200" b="1" dirty="0">
                <a:solidFill>
                  <a:srgbClr val="000514"/>
                </a:solidFill>
              </a:rPr>
              <a:t>According to the lot, therefore, India fell unto Judas Thomas, which is also the twin: but he would not go, saying that by reason of the weakness of the flesh he could not travel, and 'I am an Hebrew man; how can I go amongst the Indians and preach the truth?’</a:t>
            </a:r>
            <a:r>
              <a:rPr lang="en-US" sz="3200" i="1" dirty="0">
                <a:solidFill>
                  <a:schemeClr val="bg2"/>
                </a:solidFill>
                <a:latin typeface="Arial Black" charset="0"/>
                <a:cs typeface="Arial Black" charset="0"/>
              </a:rPr>
              <a:t>”</a:t>
            </a:r>
          </a:p>
          <a:p>
            <a:endParaRPr lang="en-US" sz="3200" dirty="0"/>
          </a:p>
        </p:txBody>
      </p:sp>
    </p:spTree>
    <p:extLst>
      <p:ext uri="{BB962C8B-B14F-4D97-AF65-F5344CB8AC3E}">
        <p14:creationId xmlns:p14="http://schemas.microsoft.com/office/powerpoint/2010/main" val="3359891474"/>
      </p:ext>
    </p:extLst>
  </p:cSld>
  <p:clrMapOvr>
    <a:masterClrMapping/>
  </p:clrMapOvr>
  <p:transition>
    <p:random/>
  </p:transition>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amerlaneTomb.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0600" y="17274"/>
            <a:ext cx="10245803" cy="6839139"/>
          </a:xfrm>
          <a:prstGeom prst="rect">
            <a:avLst/>
          </a:prstGeom>
        </p:spPr>
      </p:pic>
      <p:sp>
        <p:nvSpPr>
          <p:cNvPr id="7" name="Rectangle 6"/>
          <p:cNvSpPr/>
          <p:nvPr/>
        </p:nvSpPr>
        <p:spPr>
          <a:xfrm>
            <a:off x="1524000" y="0"/>
            <a:ext cx="9142412" cy="646331"/>
          </a:xfrm>
          <a:prstGeom prst="rect">
            <a:avLst/>
          </a:prstGeom>
          <a:solidFill>
            <a:srgbClr val="000000">
              <a:alpha val="84706"/>
            </a:srgbClr>
          </a:solidFill>
          <a:ln>
            <a:noFill/>
          </a:ln>
        </p:spPr>
        <p:txBody>
          <a:bodyPr wrap="square">
            <a:spAutoFit/>
          </a:bodyPr>
          <a:lstStyle/>
          <a:p>
            <a:pPr algn="ctr"/>
            <a:r>
              <a:rPr lang="en-US" sz="4000" b="1" dirty="0">
                <a:ln w="25400">
                  <a:noFill/>
                </a:ln>
                <a:solidFill>
                  <a:srgbClr val="FFFFFF"/>
                </a:solidFill>
                <a:effectLst>
                  <a:glow rad="228600">
                    <a:schemeClr val="bg2"/>
                  </a:glow>
                </a:effectLst>
                <a:latin typeface="Arial" panose="020B0604020202020204" pitchFamily="34" charset="0"/>
                <a:cs typeface="Arial" panose="020B0604020202020204" pitchFamily="34" charset="0"/>
              </a:rPr>
              <a:t>TAMERLANE’S TOMB</a:t>
            </a:r>
          </a:p>
        </p:txBody>
      </p:sp>
      <p:sp>
        <p:nvSpPr>
          <p:cNvPr id="4" name="Rectangle 3"/>
          <p:cNvSpPr/>
          <p:nvPr/>
        </p:nvSpPr>
        <p:spPr>
          <a:xfrm>
            <a:off x="1752600" y="3276601"/>
            <a:ext cx="8534400" cy="1569660"/>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Under Tamerlane every church built on stone was completely leveled to the ground (700 of them).</a:t>
            </a:r>
          </a:p>
        </p:txBody>
      </p:sp>
      <p:sp>
        <p:nvSpPr>
          <p:cNvPr id="5" name="Rectangle 4"/>
          <p:cNvSpPr/>
          <p:nvPr/>
        </p:nvSpPr>
        <p:spPr>
          <a:xfrm>
            <a:off x="1752600" y="5247382"/>
            <a:ext cx="8534400" cy="1077218"/>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Under Tamerlane the number of Asian Christians fell from 21 to 3.4 million.</a:t>
            </a:r>
          </a:p>
        </p:txBody>
      </p:sp>
    </p:spTree>
    <p:extLst>
      <p:ext uri="{BB962C8B-B14F-4D97-AF65-F5344CB8AC3E}">
        <p14:creationId xmlns:p14="http://schemas.microsoft.com/office/powerpoint/2010/main" val="3286443256"/>
      </p:ext>
    </p:extLst>
  </p:cSld>
  <p:clrMapOvr>
    <a:masterClrMapping/>
  </p:clrMapOvr>
  <p:transition>
    <p:random/>
  </p:transition>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7425764"/>
          </a:xfrm>
          <a:prstGeom prst="rect">
            <a:avLst/>
          </a:prstGeom>
        </p:spPr>
      </p:pic>
      <p:sp>
        <p:nvSpPr>
          <p:cNvPr id="7" name="Rectangle 6"/>
          <p:cNvSpPr/>
          <p:nvPr/>
        </p:nvSpPr>
        <p:spPr>
          <a:xfrm>
            <a:off x="1524000" y="6096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MING DYNASTY</a:t>
            </a:r>
          </a:p>
        </p:txBody>
      </p:sp>
    </p:spTree>
    <p:extLst>
      <p:ext uri="{BB962C8B-B14F-4D97-AF65-F5344CB8AC3E}">
        <p14:creationId xmlns:p14="http://schemas.microsoft.com/office/powerpoint/2010/main" val="3370548528"/>
      </p:ext>
    </p:extLst>
  </p:cSld>
  <p:clrMapOvr>
    <a:masterClrMapping/>
  </p:clrMapOvr>
  <p:transition>
    <p:random/>
  </p:transition>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ap_kurdist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34027"/>
            <a:ext cx="7772400" cy="6934405"/>
          </a:xfrm>
          <a:prstGeom prst="rect">
            <a:avLst/>
          </a:prstGeom>
        </p:spPr>
      </p:pic>
      <p:sp>
        <p:nvSpPr>
          <p:cNvPr id="4" name="Rectangle 3"/>
          <p:cNvSpPr/>
          <p:nvPr/>
        </p:nvSpPr>
        <p:spPr>
          <a:xfrm>
            <a:off x="1905000" y="304801"/>
            <a:ext cx="8534400" cy="1569660"/>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After 1500 years of Christianity in Asia, only two small groups were left… in India and in the mountains of Kurdistan.</a:t>
            </a:r>
          </a:p>
        </p:txBody>
      </p:sp>
    </p:spTree>
    <p:extLst>
      <p:ext uri="{BB962C8B-B14F-4D97-AF65-F5344CB8AC3E}">
        <p14:creationId xmlns:p14="http://schemas.microsoft.com/office/powerpoint/2010/main" val="4214593070"/>
      </p:ext>
    </p:extLst>
  </p:cSld>
  <p:clrMapOvr>
    <a:masterClrMapping/>
  </p:clrMapOvr>
  <p:transition>
    <p:random/>
  </p:transition>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himunFamil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79856"/>
            <a:ext cx="9144000" cy="6806744"/>
          </a:xfrm>
          <a:prstGeom prst="rect">
            <a:avLst/>
          </a:prstGeom>
          <a:solidFill>
            <a:schemeClr val="tx1"/>
          </a:solidFill>
        </p:spPr>
      </p:pic>
      <p:sp>
        <p:nvSpPr>
          <p:cNvPr id="5" name="Rectangle 4"/>
          <p:cNvSpPr/>
          <p:nvPr/>
        </p:nvSpPr>
        <p:spPr>
          <a:xfrm>
            <a:off x="1525588" y="330656"/>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SHIMUN FAMILY</a:t>
            </a:r>
          </a:p>
        </p:txBody>
      </p:sp>
    </p:spTree>
    <p:extLst>
      <p:ext uri="{BB962C8B-B14F-4D97-AF65-F5344CB8AC3E}">
        <p14:creationId xmlns:p14="http://schemas.microsoft.com/office/powerpoint/2010/main" val="2317100992"/>
      </p:ext>
    </p:extLst>
  </p:cSld>
  <p:clrMapOvr>
    <a:masterClrMapping/>
  </p:clrMapOvr>
  <p:transition>
    <p:random/>
  </p:transition>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arPolu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8800" y="0"/>
            <a:ext cx="8534400" cy="6822252"/>
          </a:xfrm>
          <a:prstGeom prst="rect">
            <a:avLst/>
          </a:prstGeom>
        </p:spPr>
      </p:pic>
      <p:sp>
        <p:nvSpPr>
          <p:cNvPr id="5" name="Rectangle 4"/>
          <p:cNvSpPr/>
          <p:nvPr/>
        </p:nvSpPr>
        <p:spPr>
          <a:xfrm>
            <a:off x="1525588" y="37338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MAR SHIMUN 22</a:t>
            </a:r>
          </a:p>
        </p:txBody>
      </p:sp>
    </p:spTree>
    <p:extLst>
      <p:ext uri="{BB962C8B-B14F-4D97-AF65-F5344CB8AC3E}">
        <p14:creationId xmlns:p14="http://schemas.microsoft.com/office/powerpoint/2010/main" val="2679083272"/>
      </p:ext>
    </p:extLst>
  </p:cSld>
  <p:clrMapOvr>
    <a:masterClrMapping/>
  </p:clrMapOvr>
  <p:transition>
    <p:random/>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india1b.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33600" y="7006"/>
            <a:ext cx="7933086" cy="6849407"/>
          </a:xfrm>
          <a:prstGeom prst="rect">
            <a:avLst/>
          </a:prstGeom>
        </p:spPr>
      </p:pic>
      <p:sp>
        <p:nvSpPr>
          <p:cNvPr id="4" name="Rectangle 3"/>
          <p:cNvSpPr/>
          <p:nvPr/>
        </p:nvSpPr>
        <p:spPr>
          <a:xfrm>
            <a:off x="1525588" y="3733800"/>
            <a:ext cx="9142412" cy="1077218"/>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MAR SHIMUN 23 VISITS INDIA </a:t>
            </a:r>
          </a:p>
          <a:p>
            <a:pPr algn="ctr"/>
            <a:r>
              <a:rPr lang="en-US" sz="3200" b="1" dirty="0">
                <a:ln w="25400">
                  <a:noFill/>
                </a:ln>
                <a:solidFill>
                  <a:srgbClr val="FFFFFF"/>
                </a:solidFill>
                <a:effectLst>
                  <a:glow rad="228600">
                    <a:schemeClr val="bg2"/>
                  </a:glow>
                </a:effectLst>
                <a:latin typeface="Arial"/>
                <a:cs typeface="Arial"/>
              </a:rPr>
              <a:t>(1970)</a:t>
            </a:r>
          </a:p>
        </p:txBody>
      </p:sp>
    </p:spTree>
    <p:extLst>
      <p:ext uri="{BB962C8B-B14F-4D97-AF65-F5344CB8AC3E}">
        <p14:creationId xmlns:p14="http://schemas.microsoft.com/office/powerpoint/2010/main" val="2949331438"/>
      </p:ext>
    </p:extLst>
  </p:cSld>
  <p:clrMapOvr>
    <a:masterClrMapping/>
  </p:clrMapOvr>
  <p:transition>
    <p:random/>
  </p:transition>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FranciscusXavi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53952" y="-1822503"/>
            <a:ext cx="9214048" cy="12719103"/>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FRANCIS XAVIER</a:t>
            </a:r>
          </a:p>
        </p:txBody>
      </p:sp>
    </p:spTree>
    <p:extLst>
      <p:ext uri="{BB962C8B-B14F-4D97-AF65-F5344CB8AC3E}">
        <p14:creationId xmlns:p14="http://schemas.microsoft.com/office/powerpoint/2010/main" val="853820850"/>
      </p:ext>
    </p:extLst>
  </p:cSld>
  <p:clrMapOvr>
    <a:masterClrMapping/>
  </p:clrMapOvr>
  <p:transition>
    <p:random/>
  </p:transition>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xavier-statue-small.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209800"/>
            <a:ext cx="9144000" cy="1219200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ANJIRO, XAVIER &amp; KAGOSHIMA</a:t>
            </a:r>
          </a:p>
        </p:txBody>
      </p:sp>
      <p:sp>
        <p:nvSpPr>
          <p:cNvPr id="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Statues of Christians leaders in Kagoshima, Japan</a:t>
            </a:r>
          </a:p>
        </p:txBody>
      </p:sp>
      <p:sp>
        <p:nvSpPr>
          <p:cNvPr id="6" name="Text Box 7"/>
          <p:cNvSpPr txBox="1">
            <a:spLocks noChangeArrowheads="1"/>
          </p:cNvSpPr>
          <p:nvPr/>
        </p:nvSpPr>
        <p:spPr bwMode="auto">
          <a:xfrm>
            <a:off x="2057401" y="2961144"/>
            <a:ext cx="8113713" cy="2677656"/>
          </a:xfrm>
          <a:prstGeom prst="rect">
            <a:avLst/>
          </a:prstGeom>
          <a:solidFill>
            <a:schemeClr val="tx1">
              <a:alpha val="70000"/>
            </a:schemeClr>
          </a:solidFill>
          <a:ln>
            <a:noFill/>
          </a:ln>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dirty="0">
                <a:solidFill>
                  <a:schemeClr val="bg2"/>
                </a:solidFill>
                <a:latin typeface="Arial Black"/>
                <a:cs typeface="Arial Black"/>
              </a:rPr>
              <a:t>“I asked him whether if I went back with him to his country, the Japanese would become Christians, and he said they would not do so until they had asked me many questions and had seen by the way I answered how much I knew.”</a:t>
            </a:r>
          </a:p>
        </p:txBody>
      </p:sp>
    </p:spTree>
    <p:extLst>
      <p:ext uri="{BB962C8B-B14F-4D97-AF65-F5344CB8AC3E}">
        <p14:creationId xmlns:p14="http://schemas.microsoft.com/office/powerpoint/2010/main" val="800236451"/>
      </p:ext>
    </p:extLst>
  </p:cSld>
  <p:clrMapOvr>
    <a:masterClrMapping/>
  </p:clrMapOvr>
  <p:transition>
    <p:random/>
  </p:transition>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xavier-statue-small.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209800"/>
            <a:ext cx="9144000" cy="1219200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ANJIRO, XAVIER &amp; KAGOSHIMA</a:t>
            </a:r>
          </a:p>
        </p:txBody>
      </p:sp>
      <p:sp>
        <p:nvSpPr>
          <p:cNvPr id="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Statues of Christians leaders in Kagoshima, Japan</a:t>
            </a:r>
          </a:p>
        </p:txBody>
      </p:sp>
      <p:sp>
        <p:nvSpPr>
          <p:cNvPr id="6" name="Text Box 7"/>
          <p:cNvSpPr txBox="1">
            <a:spLocks noChangeArrowheads="1"/>
          </p:cNvSpPr>
          <p:nvPr/>
        </p:nvSpPr>
        <p:spPr bwMode="auto">
          <a:xfrm>
            <a:off x="1752601" y="2961144"/>
            <a:ext cx="8418514" cy="3108544"/>
          </a:xfrm>
          <a:prstGeom prst="rect">
            <a:avLst/>
          </a:prstGeom>
          <a:solidFill>
            <a:schemeClr val="tx1">
              <a:alpha val="70000"/>
            </a:schemeClr>
          </a:solidFill>
          <a:ln>
            <a:noFill/>
          </a:ln>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dirty="0">
                <a:solidFill>
                  <a:schemeClr val="bg2"/>
                </a:solidFill>
                <a:latin typeface="Arial Black"/>
                <a:cs typeface="Arial Black"/>
              </a:rPr>
              <a:t>“Most of all, they would want to see if I practiced what I preached and believed… then, after watching me for 6 months, the king, the nobility, and all other people of discretion would become Christians, for the Japanese, he said, are totally guided by the law of reason.”</a:t>
            </a:r>
          </a:p>
        </p:txBody>
      </p:sp>
    </p:spTree>
    <p:extLst>
      <p:ext uri="{BB962C8B-B14F-4D97-AF65-F5344CB8AC3E}">
        <p14:creationId xmlns:p14="http://schemas.microsoft.com/office/powerpoint/2010/main" val="3880439096"/>
      </p:ext>
    </p:extLst>
  </p:cSld>
  <p:clrMapOvr>
    <a:masterClrMapping/>
  </p:clrMapOvr>
  <p:transition>
    <p:random/>
  </p:transition>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aint-francis-xavi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914400"/>
            <a:ext cx="9144000" cy="12149371"/>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FRANCIS XAVIER</a:t>
            </a:r>
          </a:p>
        </p:txBody>
      </p:sp>
    </p:spTree>
    <p:extLst>
      <p:ext uri="{BB962C8B-B14F-4D97-AF65-F5344CB8AC3E}">
        <p14:creationId xmlns:p14="http://schemas.microsoft.com/office/powerpoint/2010/main" val="3021110695"/>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902922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3200" b="1" dirty="0">
                <a:solidFill>
                  <a:srgbClr val="000514"/>
                </a:solidFill>
                <a:latin typeface="Arial Black" charset="0"/>
                <a:cs typeface="Arial Black" charset="0"/>
              </a:rPr>
              <a:t>“</a:t>
            </a:r>
            <a:r>
              <a:rPr lang="en-US" sz="3200" b="1" dirty="0">
                <a:solidFill>
                  <a:srgbClr val="000514"/>
                </a:solidFill>
              </a:rPr>
              <a:t>And as he thus reasoned and spoke, the Savior appeared unto him by night and said to him: Fear not, Thomas, go thou unto India and preach the word there, for my grace is with thee.</a:t>
            </a:r>
            <a:r>
              <a:rPr lang="en-US" sz="3200" dirty="0">
                <a:solidFill>
                  <a:schemeClr val="bg2"/>
                </a:solidFill>
                <a:latin typeface="Arial Black" charset="0"/>
                <a:cs typeface="Arial Black" charset="0"/>
              </a:rPr>
              <a:t>”</a:t>
            </a:r>
          </a:p>
          <a:p>
            <a:r>
              <a:rPr lang="en-US" sz="3200" b="1" dirty="0">
                <a:solidFill>
                  <a:srgbClr val="000514"/>
                </a:solidFill>
              </a:rPr>
              <a:t> </a:t>
            </a:r>
            <a:endParaRPr lang="en-US" sz="3200" dirty="0"/>
          </a:p>
        </p:txBody>
      </p:sp>
    </p:spTree>
    <p:extLst>
      <p:ext uri="{BB962C8B-B14F-4D97-AF65-F5344CB8AC3E}">
        <p14:creationId xmlns:p14="http://schemas.microsoft.com/office/powerpoint/2010/main" val="1137255483"/>
      </p:ext>
    </p:extLst>
  </p:cSld>
  <p:clrMapOvr>
    <a:masterClrMapping/>
  </p:clrMapOvr>
  <p:transition>
    <p:random/>
  </p:transition>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Hideyoshi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47800" y="-533401"/>
            <a:ext cx="9525000" cy="13335001"/>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TOYOTAMI HIDEYOSHI</a:t>
            </a:r>
          </a:p>
        </p:txBody>
      </p:sp>
    </p:spTree>
    <p:extLst>
      <p:ext uri="{BB962C8B-B14F-4D97-AF65-F5344CB8AC3E}">
        <p14:creationId xmlns:p14="http://schemas.microsoft.com/office/powerpoint/2010/main" val="1008909519"/>
      </p:ext>
    </p:extLst>
  </p:cSld>
  <p:clrMapOvr>
    <a:masterClrMapping/>
  </p:clrMapOvr>
  <p:transition>
    <p:random/>
  </p:transition>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agasakimartyrsmemoria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26 MARTYRS MEMORIAL</a:t>
            </a:r>
          </a:p>
        </p:txBody>
      </p:sp>
      <p:sp>
        <p:nvSpPr>
          <p:cNvPr id="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Nagasaki, Japan</a:t>
            </a:r>
          </a:p>
        </p:txBody>
      </p:sp>
      <p:sp>
        <p:nvSpPr>
          <p:cNvPr id="6" name="Rectangle 5"/>
          <p:cNvSpPr/>
          <p:nvPr/>
        </p:nvSpPr>
        <p:spPr>
          <a:xfrm>
            <a:off x="1752600" y="3949005"/>
            <a:ext cx="8686800" cy="2062103"/>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In 1597 in Nagasaki 26 Japanese Christians and foreign missionaries (including three young boys) were tied to crosses, speared and left to hang for 9 months.</a:t>
            </a:r>
          </a:p>
        </p:txBody>
      </p:sp>
    </p:spTree>
    <p:extLst>
      <p:ext uri="{BB962C8B-B14F-4D97-AF65-F5344CB8AC3E}">
        <p14:creationId xmlns:p14="http://schemas.microsoft.com/office/powerpoint/2010/main" val="5947786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okugawa_Ieyasu.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658533"/>
            <a:ext cx="9144000" cy="1219200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TOKUGAWA IEYASU (1543-1616)</a:t>
            </a:r>
          </a:p>
        </p:txBody>
      </p:sp>
    </p:spTree>
    <p:extLst>
      <p:ext uri="{BB962C8B-B14F-4D97-AF65-F5344CB8AC3E}">
        <p14:creationId xmlns:p14="http://schemas.microsoft.com/office/powerpoint/2010/main" val="3365769595"/>
      </p:ext>
    </p:extLst>
  </p:cSld>
  <p:clrMapOvr>
    <a:masterClrMapping/>
  </p:clrMapOvr>
  <p:transition>
    <p:random/>
  </p:transition>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Hidetada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76200"/>
            <a:ext cx="9296400" cy="8905063"/>
          </a:xfrm>
          <a:prstGeom prst="rect">
            <a:avLst/>
          </a:prstGeom>
        </p:spPr>
      </p:pic>
      <p:sp>
        <p:nvSpPr>
          <p:cNvPr id="4" name="Rectangle 3"/>
          <p:cNvSpPr/>
          <p:nvPr/>
        </p:nvSpPr>
        <p:spPr>
          <a:xfrm>
            <a:off x="1524000" y="685800"/>
            <a:ext cx="9142412" cy="1077218"/>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TOKUGAWA HIDETADA (1579-1632)</a:t>
            </a:r>
          </a:p>
          <a:p>
            <a:pPr algn="ctr"/>
            <a:endParaRPr lang="en-US" sz="3200" b="1" dirty="0">
              <a:ln w="25400">
                <a:noFill/>
              </a:ln>
              <a:solidFill>
                <a:srgbClr val="FFFFFF"/>
              </a:solidFill>
              <a:effectLst>
                <a:glow rad="228600">
                  <a:schemeClr val="bg2"/>
                </a:glow>
              </a:effectLst>
              <a:latin typeface="Arial"/>
              <a:cs typeface="Arial"/>
            </a:endParaRPr>
          </a:p>
        </p:txBody>
      </p:sp>
    </p:spTree>
    <p:extLst>
      <p:ext uri="{BB962C8B-B14F-4D97-AF65-F5344CB8AC3E}">
        <p14:creationId xmlns:p14="http://schemas.microsoft.com/office/powerpoint/2010/main" val="2396124305"/>
      </p:ext>
    </p:extLst>
  </p:cSld>
  <p:clrMapOvr>
    <a:masterClrMapping/>
  </p:clrMapOvr>
  <p:transition>
    <p:random/>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Iemitsu.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 y="0"/>
            <a:ext cx="10455350" cy="685800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TOKUGAWA IEMITSU (1604-1651)</a:t>
            </a:r>
          </a:p>
        </p:txBody>
      </p:sp>
    </p:spTree>
    <p:extLst>
      <p:ext uri="{BB962C8B-B14F-4D97-AF65-F5344CB8AC3E}">
        <p14:creationId xmlns:p14="http://schemas.microsoft.com/office/powerpoint/2010/main" val="2138923813"/>
      </p:ext>
    </p:extLst>
  </p:cSld>
  <p:clrMapOvr>
    <a:masterClrMapping/>
  </p:clrMapOvr>
  <p:transition>
    <p:random/>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Japan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13705440"/>
          </a:xfrm>
          <a:prstGeom prst="rect">
            <a:avLst/>
          </a:prstGeom>
        </p:spPr>
      </p:pic>
      <p:sp>
        <p:nvSpPr>
          <p:cNvPr id="4" name="Rectangle 3"/>
          <p:cNvSpPr/>
          <p:nvPr/>
        </p:nvSpPr>
        <p:spPr>
          <a:xfrm>
            <a:off x="1524000" y="558224"/>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1637 ARIMA FARMERS</a:t>
            </a:r>
          </a:p>
        </p:txBody>
      </p:sp>
    </p:spTree>
    <p:extLst>
      <p:ext uri="{BB962C8B-B14F-4D97-AF65-F5344CB8AC3E}">
        <p14:creationId xmlns:p14="http://schemas.microsoft.com/office/powerpoint/2010/main" val="3271171617"/>
      </p:ext>
    </p:extLst>
  </p:cSld>
  <p:clrMapOvr>
    <a:masterClrMapping/>
  </p:clrMapOvr>
  <p:transition>
    <p:random/>
  </p:transition>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Japan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0" y="-304800"/>
            <a:ext cx="9829800" cy="12142694"/>
          </a:xfrm>
          <a:prstGeom prst="rect">
            <a:avLst/>
          </a:prstGeom>
        </p:spPr>
      </p:pic>
      <p:sp>
        <p:nvSpPr>
          <p:cNvPr id="4" name="Rectangle 3"/>
          <p:cNvSpPr/>
          <p:nvPr/>
        </p:nvSpPr>
        <p:spPr>
          <a:xfrm>
            <a:off x="1524000" y="2286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COMMODORE PERRY 1853</a:t>
            </a:r>
          </a:p>
        </p:txBody>
      </p:sp>
    </p:spTree>
    <p:extLst>
      <p:ext uri="{BB962C8B-B14F-4D97-AF65-F5344CB8AC3E}">
        <p14:creationId xmlns:p14="http://schemas.microsoft.com/office/powerpoint/2010/main" val="2546434272"/>
      </p:ext>
    </p:extLst>
  </p:cSld>
  <p:clrMapOvr>
    <a:masterClrMapping/>
  </p:clrMapOvr>
  <p:transition>
    <p:random/>
  </p:transition>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urakami1.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000" y="5644"/>
            <a:ext cx="8758651" cy="6852356"/>
          </a:xfrm>
          <a:prstGeom prst="rect">
            <a:avLst/>
          </a:prstGeom>
          <a:solidFill>
            <a:srgbClr val="000514">
              <a:alpha val="0"/>
            </a:srgbClr>
          </a:solidFill>
          <a:ln>
            <a:noFill/>
          </a:ln>
        </p:spPr>
      </p:pic>
      <p:pic>
        <p:nvPicPr>
          <p:cNvPr id="3" name="Picture 2" descr="Urakami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7400" y="-22505"/>
            <a:ext cx="4876800" cy="7580519"/>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URAKAMI CHURCH REBUILT</a:t>
            </a:r>
          </a:p>
        </p:txBody>
      </p:sp>
    </p:spTree>
    <p:extLst>
      <p:ext uri="{BB962C8B-B14F-4D97-AF65-F5344CB8AC3E}">
        <p14:creationId xmlns:p14="http://schemas.microsoft.com/office/powerpoint/2010/main" val="25075382"/>
      </p:ext>
    </p:extLst>
  </p:cSld>
  <p:clrMapOvr>
    <a:masterClrMapping/>
  </p:clrMapOvr>
  <p:transition>
    <p:random/>
  </p:transition>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Petitjean.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1237957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BERNARD PETITJEAN</a:t>
            </a:r>
          </a:p>
        </p:txBody>
      </p:sp>
    </p:spTree>
    <p:extLst>
      <p:ext uri="{BB962C8B-B14F-4D97-AF65-F5344CB8AC3E}">
        <p14:creationId xmlns:p14="http://schemas.microsoft.com/office/powerpoint/2010/main" val="544571375"/>
      </p:ext>
    </p:extLst>
  </p:cSld>
  <p:clrMapOvr>
    <a:masterClrMapping/>
  </p:clrMapOvr>
  <p:transition>
    <p:random/>
  </p:transition>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JapansHiddenChristian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0134600"/>
            <a:ext cx="12725400" cy="19815267"/>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JAPAN’S HIDDEN CHRISTIANS</a:t>
            </a:r>
          </a:p>
        </p:txBody>
      </p:sp>
      <p:sp>
        <p:nvSpPr>
          <p:cNvPr id="5" name="Rectangle 4"/>
          <p:cNvSpPr/>
          <p:nvPr/>
        </p:nvSpPr>
        <p:spPr>
          <a:xfrm>
            <a:off x="1905000" y="2514601"/>
            <a:ext cx="8686800" cy="1569660"/>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In 1866 30,000 “hidden Christians” (</a:t>
            </a:r>
            <a:r>
              <a:rPr lang="en-US" sz="3200" b="1" dirty="0" err="1">
                <a:ln w="25400">
                  <a:noFill/>
                </a:ln>
                <a:solidFill>
                  <a:srgbClr val="FFFFFF"/>
                </a:solidFill>
                <a:effectLst>
                  <a:glow rad="228600">
                    <a:schemeClr val="bg2"/>
                  </a:glow>
                </a:effectLst>
                <a:latin typeface="Arial"/>
                <a:cs typeface="Arial"/>
              </a:rPr>
              <a:t>kakure</a:t>
            </a:r>
            <a:r>
              <a:rPr lang="en-US" sz="3200" b="1" dirty="0">
                <a:ln w="25400">
                  <a:noFill/>
                </a:ln>
                <a:solidFill>
                  <a:srgbClr val="FFFFFF"/>
                </a:solidFill>
                <a:effectLst>
                  <a:glow rad="228600">
                    <a:schemeClr val="bg2"/>
                  </a:glow>
                </a:effectLst>
                <a:latin typeface="Arial"/>
                <a:cs typeface="Arial"/>
              </a:rPr>
              <a:t> </a:t>
            </a:r>
            <a:r>
              <a:rPr lang="en-US" sz="3200" b="1" dirty="0" err="1">
                <a:ln w="25400">
                  <a:noFill/>
                </a:ln>
                <a:solidFill>
                  <a:srgbClr val="FFFFFF"/>
                </a:solidFill>
                <a:effectLst>
                  <a:glow rad="228600">
                    <a:schemeClr val="bg2"/>
                  </a:glow>
                </a:effectLst>
                <a:latin typeface="Arial"/>
                <a:cs typeface="Arial"/>
              </a:rPr>
              <a:t>krishitan</a:t>
            </a:r>
            <a:r>
              <a:rPr lang="en-US" sz="3200" b="1" dirty="0">
                <a:ln w="25400">
                  <a:noFill/>
                </a:ln>
                <a:solidFill>
                  <a:srgbClr val="FFFFFF"/>
                </a:solidFill>
                <a:effectLst>
                  <a:glow rad="228600">
                    <a:schemeClr val="bg2"/>
                  </a:glow>
                </a:effectLst>
                <a:latin typeface="Arial"/>
                <a:cs typeface="Arial"/>
              </a:rPr>
              <a:t>) came out and almost half joined the Catholic Church again.</a:t>
            </a:r>
          </a:p>
        </p:txBody>
      </p:sp>
    </p:spTree>
    <p:extLst>
      <p:ext uri="{BB962C8B-B14F-4D97-AF65-F5344CB8AC3E}">
        <p14:creationId xmlns:p14="http://schemas.microsoft.com/office/powerpoint/2010/main" val="647013886"/>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3200" b="1" dirty="0">
                <a:solidFill>
                  <a:srgbClr val="000514"/>
                </a:solidFill>
                <a:latin typeface="Arial Black" charset="0"/>
                <a:cs typeface="Arial Black" charset="0"/>
              </a:rPr>
              <a:t>“</a:t>
            </a:r>
            <a:r>
              <a:rPr lang="en-US" sz="3200" b="1" dirty="0">
                <a:solidFill>
                  <a:srgbClr val="000514"/>
                </a:solidFill>
              </a:rPr>
              <a:t>But he would not obey, saying: Wherever you desire, send me, but somewhere else, for unto the Indians I will not go.</a:t>
            </a:r>
            <a:r>
              <a:rPr lang="en-US" sz="3200" dirty="0">
                <a:solidFill>
                  <a:schemeClr val="bg2"/>
                </a:solidFill>
                <a:latin typeface="Arial Black" charset="0"/>
                <a:cs typeface="Arial Black" charset="0"/>
              </a:rPr>
              <a:t>”</a:t>
            </a:r>
            <a:endParaRPr lang="en-US" sz="3200" dirty="0"/>
          </a:p>
        </p:txBody>
      </p:sp>
    </p:spTree>
    <p:extLst>
      <p:ext uri="{BB962C8B-B14F-4D97-AF65-F5344CB8AC3E}">
        <p14:creationId xmlns:p14="http://schemas.microsoft.com/office/powerpoint/2010/main" val="2579044295"/>
      </p:ext>
    </p:extLst>
  </p:cSld>
  <p:clrMapOvr>
    <a:masterClrMapping/>
  </p:clrMapOvr>
  <p:transition>
    <p:random/>
  </p:transition>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Original sign declaring Christianity was being outlawed</a:t>
            </a:r>
          </a:p>
        </p:txBody>
      </p:sp>
      <p:pic>
        <p:nvPicPr>
          <p:cNvPr id="6" name="Picture 5" descr="JapanSig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4697"/>
            <a:ext cx="9144000" cy="6100697"/>
          </a:xfrm>
          <a:prstGeom prst="rect">
            <a:avLst/>
          </a:prstGeom>
        </p:spPr>
      </p:pic>
    </p:spTree>
    <p:extLst>
      <p:ext uri="{BB962C8B-B14F-4D97-AF65-F5344CB8AC3E}">
        <p14:creationId xmlns:p14="http://schemas.microsoft.com/office/powerpoint/2010/main" val="2196739077"/>
      </p:ext>
    </p:extLst>
  </p:cSld>
  <p:clrMapOvr>
    <a:masterClrMapping/>
  </p:clrMapOvr>
  <p:transition>
    <p:random/>
  </p:transition>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japan-worl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833"/>
            <a:ext cx="9157169" cy="6860833"/>
          </a:xfrm>
          <a:prstGeom prst="rect">
            <a:avLst/>
          </a:prstGeom>
        </p:spPr>
      </p:pic>
      <p:sp>
        <p:nvSpPr>
          <p:cNvPr id="4" name="Rectangle 3"/>
          <p:cNvSpPr/>
          <p:nvPr/>
        </p:nvSpPr>
        <p:spPr>
          <a:xfrm>
            <a:off x="1524000" y="304800"/>
            <a:ext cx="9142412" cy="1077218"/>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REASONS FOR PROTESTANT GROWTH </a:t>
            </a:r>
          </a:p>
          <a:p>
            <a:pPr algn="ctr"/>
            <a:r>
              <a:rPr lang="en-US" sz="3200" b="1" dirty="0">
                <a:ln w="25400">
                  <a:noFill/>
                </a:ln>
                <a:solidFill>
                  <a:srgbClr val="FFFFFF"/>
                </a:solidFill>
                <a:effectLst>
                  <a:glow rad="228600">
                    <a:schemeClr val="bg2"/>
                  </a:glow>
                </a:effectLst>
                <a:latin typeface="Arial"/>
                <a:cs typeface="Arial"/>
              </a:rPr>
              <a:t>IN JAPAN (1889)</a:t>
            </a:r>
          </a:p>
        </p:txBody>
      </p:sp>
      <p:sp>
        <p:nvSpPr>
          <p:cNvPr id="6" name="Text Box 7"/>
          <p:cNvSpPr txBox="1">
            <a:spLocks noChangeArrowheads="1"/>
          </p:cNvSpPr>
          <p:nvPr/>
        </p:nvSpPr>
        <p:spPr bwMode="auto">
          <a:xfrm>
            <a:off x="1905000" y="1472624"/>
            <a:ext cx="8229600" cy="584776"/>
          </a:xfrm>
          <a:prstGeom prst="rect">
            <a:avLst/>
          </a:prstGeom>
          <a:solidFill>
            <a:srgbClr val="000514">
              <a:alpha val="0"/>
            </a:srgbClr>
          </a:solidFill>
          <a:ln>
            <a:noFill/>
          </a:ln>
        </p:spPr>
        <p:txBody>
          <a:bodyPr wrap="square">
            <a:spAutoFit/>
          </a:bodyPr>
          <a:lstStyle>
            <a:defPPr>
              <a:defRPr lang="en-US"/>
            </a:defPPr>
            <a:lvl1pPr algn="ctr">
              <a:defRPr sz="3200" b="1">
                <a:ln w="25400">
                  <a:noFill/>
                </a:ln>
                <a:solidFill>
                  <a:srgbClr val="FFFFFF"/>
                </a:solidFill>
                <a:effectLst>
                  <a:glow rad="228600">
                    <a:schemeClr val="bg2"/>
                  </a:glow>
                </a:effectLst>
                <a:latin typeface="Arial"/>
                <a:cs typeface="Arial"/>
              </a:defRPr>
            </a:lvl1pPr>
          </a:lstStyle>
          <a:p>
            <a:pPr algn="l"/>
            <a:r>
              <a:rPr lang="en-US" dirty="0"/>
              <a:t>1. EMPHASIS ON EDUCATION</a:t>
            </a:r>
          </a:p>
        </p:txBody>
      </p:sp>
      <p:sp>
        <p:nvSpPr>
          <p:cNvPr id="7" name="Text Box 7"/>
          <p:cNvSpPr txBox="1">
            <a:spLocks noChangeArrowheads="1"/>
          </p:cNvSpPr>
          <p:nvPr/>
        </p:nvSpPr>
        <p:spPr bwMode="auto">
          <a:xfrm>
            <a:off x="1905000" y="4977824"/>
            <a:ext cx="8229600" cy="584776"/>
          </a:xfrm>
          <a:prstGeom prst="rect">
            <a:avLst/>
          </a:prstGeom>
          <a:solidFill>
            <a:srgbClr val="000514">
              <a:alpha val="0"/>
            </a:srgbClr>
          </a:solidFill>
          <a:ln>
            <a:noFill/>
          </a:ln>
        </p:spPr>
        <p:txBody>
          <a:bodyPr wrap="square">
            <a:spAutoFit/>
          </a:bodyPr>
          <a:lstStyle>
            <a:defPPr>
              <a:defRPr lang="en-US"/>
            </a:defPPr>
            <a:lvl1pPr>
              <a:defRPr sz="3200" b="1">
                <a:ln w="25400">
                  <a:noFill/>
                </a:ln>
                <a:solidFill>
                  <a:srgbClr val="FFFFFF"/>
                </a:solidFill>
                <a:effectLst>
                  <a:glow rad="228600">
                    <a:schemeClr val="bg2"/>
                  </a:glow>
                </a:effectLst>
                <a:latin typeface="Arial"/>
                <a:cs typeface="Arial"/>
              </a:defRPr>
            </a:lvl1pPr>
          </a:lstStyle>
          <a:p>
            <a:r>
              <a:rPr lang="en-US" dirty="0"/>
              <a:t>2. QUALITY &amp; ZEAL OF LEADERS</a:t>
            </a:r>
          </a:p>
        </p:txBody>
      </p:sp>
      <p:sp>
        <p:nvSpPr>
          <p:cNvPr id="8" name="Text Box 7"/>
          <p:cNvSpPr txBox="1">
            <a:spLocks noChangeArrowheads="1"/>
          </p:cNvSpPr>
          <p:nvPr/>
        </p:nvSpPr>
        <p:spPr bwMode="auto">
          <a:xfrm>
            <a:off x="1905000" y="5587424"/>
            <a:ext cx="8610600" cy="584776"/>
          </a:xfrm>
          <a:prstGeom prst="rect">
            <a:avLst/>
          </a:prstGeom>
          <a:solidFill>
            <a:srgbClr val="000514">
              <a:alpha val="0"/>
            </a:srgbClr>
          </a:solidFill>
          <a:ln>
            <a:noFill/>
          </a:ln>
        </p:spPr>
        <p:txBody>
          <a:bodyPr wrap="square">
            <a:spAutoFit/>
          </a:bodyPr>
          <a:lstStyle>
            <a:defPPr>
              <a:defRPr lang="en-US"/>
            </a:defPPr>
            <a:lvl1pPr>
              <a:defRPr sz="3200" b="1">
                <a:ln w="25400">
                  <a:noFill/>
                </a:ln>
                <a:solidFill>
                  <a:srgbClr val="FFFFFF"/>
                </a:solidFill>
                <a:effectLst>
                  <a:glow rad="228600">
                    <a:schemeClr val="bg2"/>
                  </a:glow>
                </a:effectLst>
                <a:latin typeface="Arial"/>
                <a:cs typeface="Arial"/>
              </a:defRPr>
            </a:lvl1pPr>
          </a:lstStyle>
          <a:p>
            <a:r>
              <a:rPr lang="en-US" dirty="0"/>
              <a:t>3. BIBLE TRANSLATED INTO JAPANESE</a:t>
            </a:r>
          </a:p>
        </p:txBody>
      </p:sp>
    </p:spTree>
    <p:extLst>
      <p:ext uri="{BB962C8B-B14F-4D97-AF65-F5344CB8AC3E}">
        <p14:creationId xmlns:p14="http://schemas.microsoft.com/office/powerpoint/2010/main" val="190444945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Fathers_and_seminarists_in_southern_japan_1881-12.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286000"/>
            <a:ext cx="9144000" cy="10273553"/>
          </a:xfrm>
          <a:prstGeom prst="rect">
            <a:avLst/>
          </a:prstGeom>
        </p:spPr>
      </p:pic>
      <p:sp>
        <p:nvSpPr>
          <p:cNvPr id="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Fathers and seminarians in southern Japan 1881</a:t>
            </a:r>
          </a:p>
        </p:txBody>
      </p:sp>
    </p:spTree>
    <p:extLst>
      <p:ext uri="{BB962C8B-B14F-4D97-AF65-F5344CB8AC3E}">
        <p14:creationId xmlns:p14="http://schemas.microsoft.com/office/powerpoint/2010/main" val="3027015697"/>
      </p:ext>
    </p:extLst>
  </p:cSld>
  <p:clrMapOvr>
    <a:masterClrMapping/>
  </p:clrMapOvr>
  <p:transition>
    <p:random/>
  </p:transition>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07913"/>
      </p:ext>
    </p:extLst>
  </p:cSld>
  <p:clrMapOvr>
    <a:masterClrMapping/>
  </p:clrMapOvr>
  <p:transition>
    <p:random/>
  </p:transition>
</p:sld>
</file>

<file path=ppt/slides/slide2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rossCrescen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9971" y="-990600"/>
            <a:ext cx="10984872" cy="7924800"/>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ASIAN CHURCH HISTORY</a:t>
            </a:r>
          </a:p>
        </p:txBody>
      </p:sp>
    </p:spTree>
    <p:extLst>
      <p:ext uri="{BB962C8B-B14F-4D97-AF65-F5344CB8AC3E}">
        <p14:creationId xmlns:p14="http://schemas.microsoft.com/office/powerpoint/2010/main" val="1827862565"/>
      </p:ext>
    </p:extLst>
  </p:cSld>
  <p:clrMapOvr>
    <a:masterClrMapping/>
  </p:clrMapOvr>
  <p:transition>
    <p:random/>
  </p:transition>
</p:sld>
</file>

<file path=ppt/slides/slide2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hinaMacao.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71600" y="-1066800"/>
            <a:ext cx="9549132" cy="815340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MACAO</a:t>
            </a:r>
          </a:p>
        </p:txBody>
      </p:sp>
      <p:pic>
        <p:nvPicPr>
          <p:cNvPr id="6" name="Picture 5" descr="ChinaMacao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86200" y="1600200"/>
            <a:ext cx="3124200" cy="2399386"/>
          </a:xfrm>
          <a:prstGeom prst="rect">
            <a:avLst/>
          </a:prstGeom>
          <a:ln w="25400">
            <a:solidFill>
              <a:srgbClr val="000000"/>
            </a:solidFill>
          </a:ln>
        </p:spPr>
      </p:pic>
      <p:sp>
        <p:nvSpPr>
          <p:cNvPr id="2" name="Right Arrow 1"/>
          <p:cNvSpPr/>
          <p:nvPr/>
        </p:nvSpPr>
        <p:spPr bwMode="auto">
          <a:xfrm>
            <a:off x="1981200" y="2819400"/>
            <a:ext cx="1676400" cy="1066800"/>
          </a:xfrm>
          <a:prstGeom prst="rightArrow">
            <a:avLst/>
          </a:prstGeom>
          <a:solidFill>
            <a:srgbClr val="FF00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r>
              <a:rPr lang="en-US" sz="2800" dirty="0">
                <a:solidFill>
                  <a:srgbClr val="FFFF00"/>
                </a:solidFill>
                <a:latin typeface="Futura Extra Black BT"/>
              </a:rPr>
              <a:t>600s</a:t>
            </a:r>
          </a:p>
        </p:txBody>
      </p:sp>
      <p:sp>
        <p:nvSpPr>
          <p:cNvPr id="3" name="Down Arrow 2"/>
          <p:cNvSpPr/>
          <p:nvPr/>
        </p:nvSpPr>
        <p:spPr bwMode="auto">
          <a:xfrm>
            <a:off x="7315200" y="304800"/>
            <a:ext cx="1219200" cy="2209800"/>
          </a:xfrm>
          <a:prstGeom prst="downArrow">
            <a:avLst/>
          </a:prstGeom>
          <a:solidFill>
            <a:srgbClr val="FF00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a:lnSpc>
                <a:spcPts val="2560"/>
              </a:lnSpc>
            </a:pPr>
            <a:r>
              <a:rPr lang="en-US" sz="2800" dirty="0">
                <a:solidFill>
                  <a:srgbClr val="FFFF00"/>
                </a:solidFill>
                <a:latin typeface="Futura Extra Black BT"/>
              </a:rPr>
              <a:t>1</a:t>
            </a:r>
          </a:p>
          <a:p>
            <a:pPr>
              <a:lnSpc>
                <a:spcPts val="2560"/>
              </a:lnSpc>
            </a:pPr>
            <a:r>
              <a:rPr lang="en-US" sz="2800" dirty="0">
                <a:solidFill>
                  <a:srgbClr val="FFFF00"/>
                </a:solidFill>
                <a:latin typeface="Futura Extra Black BT"/>
              </a:rPr>
              <a:t>2</a:t>
            </a:r>
          </a:p>
          <a:p>
            <a:pPr>
              <a:lnSpc>
                <a:spcPts val="2560"/>
              </a:lnSpc>
            </a:pPr>
            <a:r>
              <a:rPr lang="en-US" sz="2800" dirty="0">
                <a:solidFill>
                  <a:srgbClr val="FFFF00"/>
                </a:solidFill>
                <a:latin typeface="Futura Extra Black BT"/>
              </a:rPr>
              <a:t>0</a:t>
            </a:r>
          </a:p>
          <a:p>
            <a:pPr>
              <a:lnSpc>
                <a:spcPts val="2560"/>
              </a:lnSpc>
            </a:pPr>
            <a:r>
              <a:rPr lang="en-US" sz="2800" dirty="0">
                <a:solidFill>
                  <a:srgbClr val="FFFF00"/>
                </a:solidFill>
                <a:latin typeface="Futura Extra Black BT"/>
              </a:rPr>
              <a:t>0</a:t>
            </a:r>
          </a:p>
          <a:p>
            <a:pPr>
              <a:lnSpc>
                <a:spcPts val="2560"/>
              </a:lnSpc>
            </a:pPr>
            <a:r>
              <a:rPr lang="en-US" sz="2800" dirty="0">
                <a:solidFill>
                  <a:srgbClr val="FFFF00"/>
                </a:solidFill>
                <a:latin typeface="Futura Extra Black BT"/>
              </a:rPr>
              <a:t>s</a:t>
            </a:r>
          </a:p>
        </p:txBody>
      </p:sp>
      <p:sp>
        <p:nvSpPr>
          <p:cNvPr id="7" name="Up Arrow 6"/>
          <p:cNvSpPr/>
          <p:nvPr/>
        </p:nvSpPr>
        <p:spPr bwMode="auto">
          <a:xfrm>
            <a:off x="6858000" y="3962400"/>
            <a:ext cx="1371600" cy="2514600"/>
          </a:xfrm>
          <a:prstGeom prst="upArrow">
            <a:avLst/>
          </a:prstGeom>
          <a:solidFill>
            <a:srgbClr val="FF00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r>
              <a:rPr lang="en-US" sz="2800" dirty="0">
                <a:solidFill>
                  <a:srgbClr val="FFFF00"/>
                </a:solidFill>
                <a:latin typeface="Futura Extra Black BT"/>
              </a:rPr>
              <a:t>1</a:t>
            </a:r>
          </a:p>
          <a:p>
            <a:r>
              <a:rPr lang="en-US" sz="2800" dirty="0">
                <a:solidFill>
                  <a:srgbClr val="FFFF00"/>
                </a:solidFill>
                <a:latin typeface="Futura Extra Black BT"/>
              </a:rPr>
              <a:t>5</a:t>
            </a:r>
          </a:p>
          <a:p>
            <a:r>
              <a:rPr lang="en-US" sz="2800" dirty="0">
                <a:solidFill>
                  <a:srgbClr val="FFFF00"/>
                </a:solidFill>
                <a:latin typeface="Futura Extra Black BT"/>
              </a:rPr>
              <a:t>0</a:t>
            </a:r>
          </a:p>
          <a:p>
            <a:r>
              <a:rPr lang="en-US" sz="2800" dirty="0">
                <a:solidFill>
                  <a:srgbClr val="FFFF00"/>
                </a:solidFill>
                <a:latin typeface="Futura Extra Black BT"/>
              </a:rPr>
              <a:t>0</a:t>
            </a:r>
          </a:p>
          <a:p>
            <a:r>
              <a:rPr lang="en-US" sz="2800" dirty="0">
                <a:solidFill>
                  <a:srgbClr val="FFFF00"/>
                </a:solidFill>
                <a:latin typeface="Futura Extra Black BT"/>
              </a:rPr>
              <a:t>s</a:t>
            </a:r>
          </a:p>
        </p:txBody>
      </p:sp>
    </p:spTree>
    <p:extLst>
      <p:ext uri="{BB962C8B-B14F-4D97-AF65-F5344CB8AC3E}">
        <p14:creationId xmlns:p14="http://schemas.microsoft.com/office/powerpoint/2010/main" val="1599480308"/>
      </p:ext>
    </p:extLst>
  </p:cSld>
  <p:clrMapOvr>
    <a:masterClrMapping/>
  </p:clrMapOvr>
  <p:transition>
    <p:random/>
  </p:transition>
</p:sld>
</file>

<file path=ppt/slides/slide2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atteo_Ricc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
            <a:ext cx="9144000" cy="12672921"/>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MATTEO RICCI</a:t>
            </a:r>
          </a:p>
        </p:txBody>
      </p:sp>
    </p:spTree>
    <p:extLst>
      <p:ext uri="{BB962C8B-B14F-4D97-AF65-F5344CB8AC3E}">
        <p14:creationId xmlns:p14="http://schemas.microsoft.com/office/powerpoint/2010/main" val="2865831802"/>
      </p:ext>
    </p:extLst>
  </p:cSld>
  <p:clrMapOvr>
    <a:masterClrMapping/>
  </p:clrMapOvr>
  <p:transition>
    <p:random/>
  </p:transition>
</p:sld>
</file>

<file path=ppt/slides/slide2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acao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333500"/>
            <a:ext cx="9144000" cy="952500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MACAO</a:t>
            </a:r>
          </a:p>
        </p:txBody>
      </p:sp>
    </p:spTree>
    <p:extLst>
      <p:ext uri="{BB962C8B-B14F-4D97-AF65-F5344CB8AC3E}">
        <p14:creationId xmlns:p14="http://schemas.microsoft.com/office/powerpoint/2010/main" val="4087948347"/>
      </p:ext>
    </p:extLst>
  </p:cSld>
  <p:clrMapOvr>
    <a:masterClrMapping/>
  </p:clrMapOvr>
  <p:transition>
    <p:random/>
  </p:transition>
</p:sld>
</file>

<file path=ppt/slides/slide2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Ricci-WorldM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838200"/>
            <a:ext cx="12263237" cy="5509698"/>
          </a:xfrm>
          <a:prstGeom prst="rect">
            <a:avLst/>
          </a:prstGeom>
        </p:spPr>
      </p:pic>
      <p:sp>
        <p:nvSpPr>
          <p:cNvPr id="4" name="Rectangle 3"/>
          <p:cNvSpPr/>
          <p:nvPr/>
        </p:nvSpPr>
        <p:spPr>
          <a:xfrm>
            <a:off x="1524000" y="152400"/>
            <a:ext cx="9142412" cy="646331"/>
          </a:xfrm>
          <a:prstGeom prst="rect">
            <a:avLst/>
          </a:prstGeom>
          <a:solidFill>
            <a:srgbClr val="000514">
              <a:alpha val="0"/>
            </a:srgbClr>
          </a:solidFill>
          <a:ln>
            <a:noFill/>
          </a:ln>
        </p:spPr>
        <p:txBody>
          <a:bodyPr wrap="square">
            <a:spAutoFit/>
          </a:bodyPr>
          <a:lstStyle/>
          <a:p>
            <a:pPr algn="ctr"/>
            <a:r>
              <a:rPr lang="en-US" sz="3600" b="1" dirty="0">
                <a:ln w="25400">
                  <a:noFill/>
                </a:ln>
                <a:solidFill>
                  <a:srgbClr val="FFFFFF"/>
                </a:solidFill>
                <a:effectLst>
                  <a:glow rad="228600">
                    <a:schemeClr val="bg2"/>
                  </a:glow>
                </a:effectLst>
                <a:latin typeface="Arial"/>
                <a:cs typeface="Arial"/>
              </a:rPr>
              <a:t>RICCI WORLD MAP</a:t>
            </a:r>
          </a:p>
        </p:txBody>
      </p:sp>
      <p:sp>
        <p:nvSpPr>
          <p:cNvPr id="5" name="Text Box 7"/>
          <p:cNvSpPr txBox="1">
            <a:spLocks noChangeArrowheads="1"/>
          </p:cNvSpPr>
          <p:nvPr/>
        </p:nvSpPr>
        <p:spPr bwMode="auto">
          <a:xfrm>
            <a:off x="1524000" y="5715000"/>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dirty="0" err="1">
                <a:latin typeface="Arial Black" charset="0"/>
                <a:cs typeface="Arial Black" charset="0"/>
              </a:rPr>
              <a:t>Kunyu</a:t>
            </a:r>
            <a:r>
              <a:rPr lang="en-US" sz="1800" dirty="0">
                <a:latin typeface="Arial Black" charset="0"/>
                <a:cs typeface="Arial Black" charset="0"/>
              </a:rPr>
              <a:t> </a:t>
            </a:r>
            <a:r>
              <a:rPr lang="en-US" sz="1800" dirty="0" err="1">
                <a:latin typeface="Arial Black" charset="0"/>
                <a:cs typeface="Arial Black" charset="0"/>
              </a:rPr>
              <a:t>Wanguo</a:t>
            </a:r>
            <a:r>
              <a:rPr lang="en-US" sz="1800" dirty="0">
                <a:latin typeface="Arial Black" charset="0"/>
                <a:cs typeface="Arial Black" charset="0"/>
              </a:rPr>
              <a:t> </a:t>
            </a:r>
            <a:r>
              <a:rPr lang="en-US" sz="1800" dirty="0" err="1">
                <a:latin typeface="Arial Black" charset="0"/>
                <a:cs typeface="Arial Black" charset="0"/>
              </a:rPr>
              <a:t>Quantu</a:t>
            </a:r>
            <a:r>
              <a:rPr lang="en-US" sz="1800" dirty="0">
                <a:latin typeface="Arial Black" charset="0"/>
                <a:cs typeface="Arial Black" charset="0"/>
              </a:rPr>
              <a:t>,</a:t>
            </a:r>
            <a:r>
              <a:rPr lang="en-US" sz="1800" i="1" dirty="0">
                <a:latin typeface="Arial Black" charset="0"/>
                <a:cs typeface="Arial Black" charset="0"/>
              </a:rPr>
              <a:t> Map of the Myriad Countries of the World, 1584</a:t>
            </a:r>
          </a:p>
        </p:txBody>
      </p:sp>
    </p:spTree>
    <p:extLst>
      <p:ext uri="{BB962C8B-B14F-4D97-AF65-F5344CB8AC3E}">
        <p14:creationId xmlns:p14="http://schemas.microsoft.com/office/powerpoint/2010/main" val="1535336392"/>
      </p:ext>
    </p:extLst>
  </p:cSld>
  <p:clrMapOvr>
    <a:masterClrMapping/>
  </p:clrMapOvr>
  <p:transition>
    <p:random/>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xuguangqi ricc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143000"/>
            <a:ext cx="9144000" cy="12192000"/>
          </a:xfrm>
          <a:prstGeom prst="rect">
            <a:avLst/>
          </a:prstGeom>
        </p:spPr>
      </p:pic>
      <p:sp>
        <p:nvSpPr>
          <p:cNvPr id="4" name="Rectangle 3"/>
          <p:cNvSpPr/>
          <p:nvPr/>
        </p:nvSpPr>
        <p:spPr>
          <a:xfrm>
            <a:off x="1524000" y="6858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RICCI &amp; XU GUANGQI</a:t>
            </a:r>
          </a:p>
        </p:txBody>
      </p:sp>
      <p:sp>
        <p:nvSpPr>
          <p:cNvPr id="5" name="Text Box 7"/>
          <p:cNvSpPr txBox="1">
            <a:spLocks noChangeArrowheads="1"/>
          </p:cNvSpPr>
          <p:nvPr/>
        </p:nvSpPr>
        <p:spPr bwMode="auto">
          <a:xfrm>
            <a:off x="1524000" y="5486400"/>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Statute at the </a:t>
            </a:r>
            <a:r>
              <a:rPr lang="en-US" sz="1800" i="1" dirty="0" err="1">
                <a:latin typeface="Arial Black" charset="0"/>
                <a:cs typeface="Arial Black" charset="0"/>
              </a:rPr>
              <a:t>Guangqi</a:t>
            </a:r>
            <a:r>
              <a:rPr lang="en-US" sz="1800" i="1" dirty="0">
                <a:latin typeface="Arial Black" charset="0"/>
                <a:cs typeface="Arial Black" charset="0"/>
              </a:rPr>
              <a:t> park in Shanghai, China</a:t>
            </a:r>
          </a:p>
        </p:txBody>
      </p:sp>
    </p:spTree>
    <p:extLst>
      <p:ext uri="{BB962C8B-B14F-4D97-AF65-F5344CB8AC3E}">
        <p14:creationId xmlns:p14="http://schemas.microsoft.com/office/powerpoint/2010/main" val="77538954"/>
      </p:ext>
    </p:extLst>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3200" b="1" dirty="0">
                <a:solidFill>
                  <a:srgbClr val="000514"/>
                </a:solidFill>
                <a:latin typeface="Arial Black" charset="0"/>
                <a:cs typeface="Arial Black" charset="0"/>
              </a:rPr>
              <a:t>“</a:t>
            </a:r>
            <a:r>
              <a:rPr lang="en-US" sz="3200" b="1" dirty="0">
                <a:solidFill>
                  <a:srgbClr val="000514"/>
                </a:solidFill>
              </a:rPr>
              <a:t>2 And while he thus spoke and thought, it chanced that there was there a certain merchant come from India whose name was </a:t>
            </a:r>
            <a:r>
              <a:rPr lang="en-US" sz="3200" b="1" dirty="0" err="1">
                <a:solidFill>
                  <a:srgbClr val="000514"/>
                </a:solidFill>
              </a:rPr>
              <a:t>Abbanes</a:t>
            </a:r>
            <a:r>
              <a:rPr lang="en-US" sz="3200" b="1" dirty="0">
                <a:solidFill>
                  <a:srgbClr val="000514"/>
                </a:solidFill>
              </a:rPr>
              <a:t>, sent from the King </a:t>
            </a:r>
            <a:r>
              <a:rPr lang="en-US" sz="3200" b="1" dirty="0" err="1">
                <a:solidFill>
                  <a:srgbClr val="000514"/>
                </a:solidFill>
              </a:rPr>
              <a:t>Gundaphorus</a:t>
            </a:r>
            <a:r>
              <a:rPr lang="en-US" sz="3200" b="1" dirty="0">
                <a:solidFill>
                  <a:srgbClr val="000514"/>
                </a:solidFill>
              </a:rPr>
              <a:t>.</a:t>
            </a:r>
            <a:r>
              <a:rPr lang="en-US" sz="3200" dirty="0">
                <a:solidFill>
                  <a:schemeClr val="bg2"/>
                </a:solidFill>
                <a:latin typeface="Arial Black" charset="0"/>
                <a:cs typeface="Arial Black" charset="0"/>
              </a:rPr>
              <a:t>”</a:t>
            </a:r>
            <a:endParaRPr lang="en-US" sz="3200" dirty="0"/>
          </a:p>
        </p:txBody>
      </p:sp>
    </p:spTree>
    <p:extLst>
      <p:ext uri="{BB962C8B-B14F-4D97-AF65-F5344CB8AC3E}">
        <p14:creationId xmlns:p14="http://schemas.microsoft.com/office/powerpoint/2010/main" val="212228708"/>
      </p:ext>
    </p:extLst>
  </p:cSld>
  <p:clrMapOvr>
    <a:masterClrMapping/>
  </p:clrMapOvr>
  <p:transition>
    <p:random/>
  </p:transition>
</p:sld>
</file>

<file path=ppt/slides/slide2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rueMean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24200" y="596676"/>
            <a:ext cx="5943600" cy="6111616"/>
          </a:xfrm>
          <a:prstGeom prst="rect">
            <a:avLst/>
          </a:prstGeom>
        </p:spPr>
      </p:pic>
      <p:sp>
        <p:nvSpPr>
          <p:cNvPr id="4" name="Rectangle 3"/>
          <p:cNvSpPr/>
          <p:nvPr/>
        </p:nvSpPr>
        <p:spPr>
          <a:xfrm>
            <a:off x="1524000" y="4572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TRUE MEANING OF THE LORD OF HEAVEN</a:t>
            </a:r>
          </a:p>
        </p:txBody>
      </p:sp>
    </p:spTree>
    <p:extLst>
      <p:ext uri="{BB962C8B-B14F-4D97-AF65-F5344CB8AC3E}">
        <p14:creationId xmlns:p14="http://schemas.microsoft.com/office/powerpoint/2010/main" val="1249038303"/>
      </p:ext>
    </p:extLst>
  </p:cSld>
  <p:clrMapOvr>
    <a:masterClrMapping/>
  </p:clrMapOvr>
  <p:transition>
    <p:random/>
  </p:transition>
</p:sld>
</file>

<file path=ppt/slides/slide2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QingDynastyM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4" name="Rectangle 3"/>
          <p:cNvSpPr/>
          <p:nvPr/>
        </p:nvSpPr>
        <p:spPr>
          <a:xfrm>
            <a:off x="1524000" y="4572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1682 MAP OF THE QING TARTARS</a:t>
            </a:r>
          </a:p>
        </p:txBody>
      </p:sp>
    </p:spTree>
    <p:extLst>
      <p:ext uri="{BB962C8B-B14F-4D97-AF65-F5344CB8AC3E}">
        <p14:creationId xmlns:p14="http://schemas.microsoft.com/office/powerpoint/2010/main" val="1249122542"/>
      </p:ext>
    </p:extLst>
  </p:cSld>
  <p:clrMapOvr>
    <a:masterClrMapping/>
  </p:clrMapOvr>
  <p:transition>
    <p:random/>
  </p:transition>
</p:sld>
</file>

<file path=ppt/slides/slide2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anchuM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179444"/>
            <a:ext cx="9144000" cy="9104244"/>
          </a:xfrm>
          <a:prstGeom prst="rect">
            <a:avLst/>
          </a:prstGeom>
        </p:spPr>
      </p:pic>
      <p:sp>
        <p:nvSpPr>
          <p:cNvPr id="4" name="Rectangle 3"/>
          <p:cNvSpPr/>
          <p:nvPr/>
        </p:nvSpPr>
        <p:spPr>
          <a:xfrm>
            <a:off x="1524000" y="4572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MANCHU HAIRCUT</a:t>
            </a:r>
          </a:p>
        </p:txBody>
      </p:sp>
    </p:spTree>
    <p:extLst>
      <p:ext uri="{BB962C8B-B14F-4D97-AF65-F5344CB8AC3E}">
        <p14:creationId xmlns:p14="http://schemas.microsoft.com/office/powerpoint/2010/main" val="2003959972"/>
      </p:ext>
    </p:extLst>
  </p:cSld>
  <p:clrMapOvr>
    <a:masterClrMapping/>
  </p:clrMapOvr>
  <p:transition>
    <p:random/>
  </p:transition>
</p:sld>
</file>

<file path=ppt/slides/slide2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ncestorWorshi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47800" y="0"/>
            <a:ext cx="10287000" cy="6858000"/>
          </a:xfrm>
          <a:prstGeom prst="rect">
            <a:avLst/>
          </a:prstGeom>
        </p:spPr>
      </p:pic>
      <p:sp>
        <p:nvSpPr>
          <p:cNvPr id="4" name="Rectangle 3"/>
          <p:cNvSpPr/>
          <p:nvPr/>
        </p:nvSpPr>
        <p:spPr>
          <a:xfrm>
            <a:off x="1524000" y="4572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RITES CONTROVERSY</a:t>
            </a:r>
          </a:p>
        </p:txBody>
      </p:sp>
      <p:sp>
        <p:nvSpPr>
          <p:cNvPr id="5" name="Rectangle 4"/>
          <p:cNvSpPr/>
          <p:nvPr/>
        </p:nvSpPr>
        <p:spPr>
          <a:xfrm>
            <a:off x="1600200" y="4754940"/>
            <a:ext cx="9906000" cy="1569660"/>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Jesuits copied the Chinese and allowed them to bow and/or worship at their ancestor’s graves. </a:t>
            </a:r>
            <a:br>
              <a:rPr lang="en-US" sz="3200" b="1" dirty="0">
                <a:ln w="25400">
                  <a:noFill/>
                </a:ln>
                <a:solidFill>
                  <a:srgbClr val="FFFFFF"/>
                </a:solidFill>
                <a:effectLst>
                  <a:glow rad="228600">
                    <a:schemeClr val="bg2"/>
                  </a:glow>
                </a:effectLst>
                <a:latin typeface="Arial"/>
                <a:cs typeface="Arial"/>
              </a:rPr>
            </a:br>
            <a:r>
              <a:rPr lang="en-US" sz="3200" b="1" dirty="0">
                <a:ln w="25400">
                  <a:noFill/>
                </a:ln>
                <a:solidFill>
                  <a:srgbClr val="FFFFFF"/>
                </a:solidFill>
                <a:effectLst>
                  <a:glow rad="228600">
                    <a:schemeClr val="bg2"/>
                  </a:glow>
                </a:effectLst>
                <a:latin typeface="Arial"/>
                <a:cs typeface="Arial"/>
              </a:rPr>
              <a:t>So in 1773 the pope dissolved the Jesuits.</a:t>
            </a:r>
          </a:p>
        </p:txBody>
      </p:sp>
    </p:spTree>
    <p:extLst>
      <p:ext uri="{BB962C8B-B14F-4D97-AF65-F5344CB8AC3E}">
        <p14:creationId xmlns:p14="http://schemas.microsoft.com/office/powerpoint/2010/main" val="1598331619"/>
      </p:ext>
    </p:extLst>
  </p:cSld>
  <p:clrMapOvr>
    <a:masterClrMapping/>
  </p:clrMapOvr>
  <p:transition>
    <p:random/>
  </p:transition>
</p:sld>
</file>

<file path=ppt/slides/slide2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eijing Eastern Church.jpg"/>
          <p:cNvPicPr>
            <a:picLocks noChangeAspect="1"/>
          </p:cNvPicPr>
          <p:nvPr/>
        </p:nvPicPr>
        <p:blipFill rotWithShape="1">
          <a:blip r:embed="rId2" cstate="screen">
            <a:extLst>
              <a:ext uri="{28A0092B-C50C-407E-A947-70E740481C1C}">
                <a14:useLocalDpi xmlns:a14="http://schemas.microsoft.com/office/drawing/2010/main"/>
              </a:ext>
            </a:extLst>
          </a:blip>
          <a:srcRect t="-6635" b="-6635"/>
          <a:stretch/>
        </p:blipFill>
        <p:spPr>
          <a:xfrm>
            <a:off x="6762044" y="1371601"/>
            <a:ext cx="2458156" cy="1843617"/>
          </a:xfrm>
          <a:prstGeom prst="rect">
            <a:avLst/>
          </a:prstGeom>
        </p:spPr>
      </p:pic>
      <p:sp>
        <p:nvSpPr>
          <p:cNvPr id="7" name="Rectangle 6"/>
          <p:cNvSpPr/>
          <p:nvPr/>
        </p:nvSpPr>
        <p:spPr>
          <a:xfrm>
            <a:off x="1524001" y="3810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THE FOUR BEIJING CHURCHES</a:t>
            </a:r>
          </a:p>
        </p:txBody>
      </p:sp>
      <p:sp>
        <p:nvSpPr>
          <p:cNvPr id="8" name="TextBox 7"/>
          <p:cNvSpPr txBox="1"/>
          <p:nvPr/>
        </p:nvSpPr>
        <p:spPr>
          <a:xfrm>
            <a:off x="6781800" y="3124200"/>
            <a:ext cx="2438400" cy="584776"/>
          </a:xfrm>
          <a:prstGeom prst="rect">
            <a:avLst/>
          </a:prstGeom>
          <a:noFill/>
          <a:ln>
            <a:solidFill>
              <a:schemeClr val="tx1"/>
            </a:solidFill>
          </a:ln>
        </p:spPr>
        <p:txBody>
          <a:bodyPr wrap="square" rtlCol="0">
            <a:spAutoFit/>
          </a:bodyPr>
          <a:lstStyle/>
          <a:p>
            <a:pPr algn="ctr"/>
            <a:r>
              <a:rPr lang="en-US" sz="1600" i="1" dirty="0">
                <a:latin typeface="Arial Black"/>
                <a:cs typeface="Arial Black"/>
              </a:rPr>
              <a:t>Eastern Church</a:t>
            </a:r>
          </a:p>
          <a:p>
            <a:pPr algn="ctr"/>
            <a:r>
              <a:rPr lang="en-US" sz="1600" i="1" dirty="0">
                <a:latin typeface="Arial Black"/>
                <a:cs typeface="Arial Black"/>
              </a:rPr>
              <a:t>1655 (1904)</a:t>
            </a:r>
          </a:p>
        </p:txBody>
      </p:sp>
      <p:sp>
        <p:nvSpPr>
          <p:cNvPr id="9" name="TextBox 8"/>
          <p:cNvSpPr txBox="1"/>
          <p:nvPr/>
        </p:nvSpPr>
        <p:spPr>
          <a:xfrm>
            <a:off x="6781800" y="5816024"/>
            <a:ext cx="2438400" cy="584776"/>
          </a:xfrm>
          <a:prstGeom prst="rect">
            <a:avLst/>
          </a:prstGeom>
          <a:noFill/>
          <a:ln>
            <a:solidFill>
              <a:schemeClr val="tx1"/>
            </a:solidFill>
          </a:ln>
        </p:spPr>
        <p:txBody>
          <a:bodyPr wrap="square" rtlCol="0">
            <a:spAutoFit/>
          </a:bodyPr>
          <a:lstStyle/>
          <a:p>
            <a:pPr algn="ctr"/>
            <a:r>
              <a:rPr lang="en-US" sz="1600" i="1" dirty="0">
                <a:latin typeface="Arial Black"/>
                <a:cs typeface="Arial Black"/>
              </a:rPr>
              <a:t>Southern Church</a:t>
            </a:r>
          </a:p>
          <a:p>
            <a:pPr algn="ctr"/>
            <a:r>
              <a:rPr lang="en-US" sz="1600" i="1" dirty="0">
                <a:latin typeface="Arial Black"/>
                <a:cs typeface="Arial Black"/>
              </a:rPr>
              <a:t>1505 (1904)</a:t>
            </a:r>
          </a:p>
        </p:txBody>
      </p:sp>
      <p:sp>
        <p:nvSpPr>
          <p:cNvPr id="10" name="TextBox 9"/>
          <p:cNvSpPr txBox="1"/>
          <p:nvPr/>
        </p:nvSpPr>
        <p:spPr>
          <a:xfrm>
            <a:off x="2590800" y="3124200"/>
            <a:ext cx="2438400" cy="584776"/>
          </a:xfrm>
          <a:prstGeom prst="rect">
            <a:avLst/>
          </a:prstGeom>
          <a:noFill/>
          <a:ln>
            <a:solidFill>
              <a:schemeClr val="tx1"/>
            </a:solidFill>
          </a:ln>
        </p:spPr>
        <p:txBody>
          <a:bodyPr wrap="square" rtlCol="0">
            <a:spAutoFit/>
          </a:bodyPr>
          <a:lstStyle/>
          <a:p>
            <a:pPr algn="ctr"/>
            <a:r>
              <a:rPr lang="en-US" sz="1600" i="1" dirty="0">
                <a:latin typeface="Arial Black"/>
                <a:cs typeface="Arial Black"/>
              </a:rPr>
              <a:t>Northern Church</a:t>
            </a:r>
          </a:p>
          <a:p>
            <a:pPr algn="ctr"/>
            <a:r>
              <a:rPr lang="en-US" sz="1600" i="1" dirty="0">
                <a:latin typeface="Arial Black"/>
                <a:cs typeface="Arial Black"/>
              </a:rPr>
              <a:t>1703 (1985)</a:t>
            </a:r>
          </a:p>
        </p:txBody>
      </p:sp>
      <p:sp>
        <p:nvSpPr>
          <p:cNvPr id="11" name="TextBox 10"/>
          <p:cNvSpPr txBox="1"/>
          <p:nvPr/>
        </p:nvSpPr>
        <p:spPr>
          <a:xfrm>
            <a:off x="2590800" y="5816024"/>
            <a:ext cx="2438400" cy="584776"/>
          </a:xfrm>
          <a:prstGeom prst="rect">
            <a:avLst/>
          </a:prstGeom>
          <a:noFill/>
          <a:ln>
            <a:solidFill>
              <a:schemeClr val="tx1"/>
            </a:solidFill>
          </a:ln>
        </p:spPr>
        <p:txBody>
          <a:bodyPr wrap="square" rtlCol="0">
            <a:spAutoFit/>
          </a:bodyPr>
          <a:lstStyle/>
          <a:p>
            <a:pPr algn="ctr"/>
            <a:r>
              <a:rPr lang="en-US" sz="1600" i="1" dirty="0">
                <a:latin typeface="Arial Black"/>
                <a:cs typeface="Arial Black"/>
              </a:rPr>
              <a:t>Western Church</a:t>
            </a:r>
          </a:p>
          <a:p>
            <a:pPr algn="ctr"/>
            <a:r>
              <a:rPr lang="en-US" sz="1600" i="1" dirty="0">
                <a:latin typeface="Arial Black"/>
                <a:cs typeface="Arial Black"/>
              </a:rPr>
              <a:t>1723 (1912)</a:t>
            </a:r>
          </a:p>
        </p:txBody>
      </p:sp>
      <p:pic>
        <p:nvPicPr>
          <p:cNvPr id="14" name="Picture 13" descr="Beijing Northern Church.jpg"/>
          <p:cNvPicPr>
            <a:picLocks noChangeAspect="1"/>
          </p:cNvPicPr>
          <p:nvPr/>
        </p:nvPicPr>
        <p:blipFill rotWithShape="1">
          <a:blip r:embed="rId3" cstate="screen">
            <a:extLst>
              <a:ext uri="{28A0092B-C50C-407E-A947-70E740481C1C}">
                <a14:useLocalDpi xmlns:a14="http://schemas.microsoft.com/office/drawing/2010/main"/>
              </a:ext>
            </a:extLst>
          </a:blip>
          <a:srcRect b="-2479"/>
          <a:stretch/>
        </p:blipFill>
        <p:spPr>
          <a:xfrm>
            <a:off x="2566416" y="1496568"/>
            <a:ext cx="2459736" cy="1627632"/>
          </a:xfrm>
          <a:prstGeom prst="rect">
            <a:avLst/>
          </a:prstGeom>
        </p:spPr>
      </p:pic>
      <p:pic>
        <p:nvPicPr>
          <p:cNvPr id="15" name="Picture 14" descr="Beijing Western Church.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90800" y="4163568"/>
            <a:ext cx="2422712" cy="1627632"/>
          </a:xfrm>
          <a:prstGeom prst="rect">
            <a:avLst/>
          </a:prstGeom>
        </p:spPr>
      </p:pic>
      <p:pic>
        <p:nvPicPr>
          <p:cNvPr id="18" name="Picture 17" descr="Beijing Southern Church.gif"/>
          <p:cNvPicPr>
            <a:picLocks noChangeAspect="1"/>
          </p:cNvPicPr>
          <p:nvPr/>
        </p:nvPicPr>
        <p:blipFill rotWithShape="1">
          <a:blip r:embed="rId5" cstate="screen">
            <a:extLst>
              <a:ext uri="{28A0092B-C50C-407E-A947-70E740481C1C}">
                <a14:useLocalDpi xmlns:a14="http://schemas.microsoft.com/office/drawing/2010/main"/>
              </a:ext>
            </a:extLst>
          </a:blip>
          <a:srcRect b="11500"/>
          <a:stretch/>
        </p:blipFill>
        <p:spPr>
          <a:xfrm>
            <a:off x="6781800" y="4187952"/>
            <a:ext cx="2438400" cy="1618488"/>
          </a:xfrm>
          <a:prstGeom prst="rect">
            <a:avLst/>
          </a:prstGeom>
        </p:spPr>
      </p:pic>
    </p:spTree>
    <p:extLst>
      <p:ext uri="{BB962C8B-B14F-4D97-AF65-F5344CB8AC3E}">
        <p14:creationId xmlns:p14="http://schemas.microsoft.com/office/powerpoint/2010/main" val="3417303595"/>
      </p:ext>
    </p:extLst>
  </p:cSld>
  <p:clrMapOvr>
    <a:masterClrMapping/>
  </p:clrMapOvr>
  <p:transition>
    <p:random/>
  </p:transition>
</p:sld>
</file>

<file path=ppt/slides/slide2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Formosa_M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
            <a:ext cx="9144000" cy="6329363"/>
          </a:xfrm>
          <a:prstGeom prst="rect">
            <a:avLst/>
          </a:prstGeom>
        </p:spPr>
      </p:pic>
      <p:sp>
        <p:nvSpPr>
          <p:cNvPr id="4" name="Rectangle 3"/>
          <p:cNvSpPr/>
          <p:nvPr/>
        </p:nvSpPr>
        <p:spPr>
          <a:xfrm>
            <a:off x="1524000" y="43434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FORMOSA (TAIWAN) 1640 MAP</a:t>
            </a:r>
          </a:p>
        </p:txBody>
      </p:sp>
      <p:sp>
        <p:nvSpPr>
          <p:cNvPr id="5" name="Text Box 7"/>
          <p:cNvSpPr txBox="1">
            <a:spLocks noChangeArrowheads="1"/>
          </p:cNvSpPr>
          <p:nvPr/>
        </p:nvSpPr>
        <p:spPr bwMode="auto">
          <a:xfrm>
            <a:off x="2209800" y="762000"/>
            <a:ext cx="7924800" cy="3046988"/>
          </a:xfrm>
          <a:prstGeom prst="rect">
            <a:avLst/>
          </a:prstGeom>
          <a:solidFill>
            <a:srgbClr val="000514">
              <a:alpha val="0"/>
            </a:srgbClr>
          </a:solidFill>
          <a:ln>
            <a:noFill/>
          </a:ln>
        </p:spPr>
        <p:txBody>
          <a:bodyPr wrap="square">
            <a:spAutoFit/>
          </a:bodyPr>
          <a:lstStyle>
            <a:defPPr>
              <a:defRPr lang="en-US"/>
            </a:defPPr>
            <a:lvl1pPr algn="ctr">
              <a:defRPr sz="3200" b="1">
                <a:ln w="25400">
                  <a:noFill/>
                </a:ln>
                <a:solidFill>
                  <a:srgbClr val="FFFFFF"/>
                </a:solidFill>
                <a:effectLst>
                  <a:glow rad="228600">
                    <a:schemeClr val="bg2"/>
                  </a:glow>
                </a:effectLst>
                <a:latin typeface="Arial"/>
                <a:cs typeface="Arial"/>
              </a:defRPr>
            </a:lvl1pPr>
          </a:lstStyle>
          <a:p>
            <a:r>
              <a:rPr lang="en-US" dirty="0"/>
              <a:t>“I confidently believe that on this island of Formosa there may be established that which will become… the leading Christian community… there does not exist… a more willing nation to accept the gospel.”</a:t>
            </a:r>
          </a:p>
        </p:txBody>
      </p:sp>
    </p:spTree>
    <p:extLst>
      <p:ext uri="{BB962C8B-B14F-4D97-AF65-F5344CB8AC3E}">
        <p14:creationId xmlns:p14="http://schemas.microsoft.com/office/powerpoint/2010/main" val="467289950"/>
      </p:ext>
    </p:extLst>
  </p:cSld>
  <p:clrMapOvr>
    <a:masterClrMapping/>
  </p:clrMapOvr>
  <p:transition>
    <p:random/>
  </p:transition>
</p:sld>
</file>

<file path=ppt/slides/slide2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Xiame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930" y="0"/>
            <a:ext cx="10625071" cy="6858000"/>
          </a:xfrm>
          <a:prstGeom prst="rect">
            <a:avLst/>
          </a:prstGeom>
        </p:spPr>
      </p:pic>
      <p:sp>
        <p:nvSpPr>
          <p:cNvPr id="4" name="Rectangle 3"/>
          <p:cNvSpPr/>
          <p:nvPr/>
        </p:nvSpPr>
        <p:spPr>
          <a:xfrm>
            <a:off x="1524000" y="304800"/>
            <a:ext cx="9142412"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CHENG CHENG-KUNG</a:t>
            </a:r>
          </a:p>
        </p:txBody>
      </p:sp>
      <p:sp>
        <p:nvSpPr>
          <p:cNvPr id="5" name="Text Box 7"/>
          <p:cNvSpPr txBox="1">
            <a:spLocks noChangeArrowheads="1"/>
          </p:cNvSpPr>
          <p:nvPr/>
        </p:nvSpPr>
        <p:spPr bwMode="auto">
          <a:xfrm>
            <a:off x="1524000" y="5486400"/>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Statue of Cheng Cheng-Kung on </a:t>
            </a:r>
            <a:r>
              <a:rPr lang="en-US" sz="1800" i="1" dirty="0" err="1">
                <a:latin typeface="Arial Black" charset="0"/>
                <a:cs typeface="Arial Black" charset="0"/>
              </a:rPr>
              <a:t>Gulanyu</a:t>
            </a:r>
            <a:r>
              <a:rPr lang="en-US" sz="1800" i="1" dirty="0">
                <a:latin typeface="Arial Black" charset="0"/>
                <a:cs typeface="Arial Black" charset="0"/>
              </a:rPr>
              <a:t>, Island near Xiamen, China</a:t>
            </a:r>
          </a:p>
        </p:txBody>
      </p:sp>
    </p:spTree>
    <p:extLst>
      <p:ext uri="{BB962C8B-B14F-4D97-AF65-F5344CB8AC3E}">
        <p14:creationId xmlns:p14="http://schemas.microsoft.com/office/powerpoint/2010/main" val="3805509231"/>
      </p:ext>
    </p:extLst>
  </p:cSld>
  <p:clrMapOvr>
    <a:masterClrMapping/>
  </p:clrMapOvr>
  <p:transition>
    <p:random/>
  </p:transition>
</p:sld>
</file>

<file path=ppt/slides/slide2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WilliamCare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 y="1"/>
            <a:ext cx="9148232" cy="6861174"/>
          </a:xfrm>
          <a:prstGeom prst="rect">
            <a:avLst/>
          </a:prstGeom>
        </p:spPr>
      </p:pic>
      <p:sp>
        <p:nvSpPr>
          <p:cNvPr id="4" name="Rectangle 3"/>
          <p:cNvSpPr/>
          <p:nvPr/>
        </p:nvSpPr>
        <p:spPr>
          <a:xfrm>
            <a:off x="1371600" y="4743271"/>
            <a:ext cx="8837612" cy="1200329"/>
          </a:xfrm>
          <a:prstGeom prst="rect">
            <a:avLst/>
          </a:prstGeom>
          <a:solidFill>
            <a:srgbClr val="000514">
              <a:alpha val="0"/>
            </a:srgbClr>
          </a:solidFill>
          <a:ln>
            <a:noFill/>
          </a:ln>
        </p:spPr>
        <p:txBody>
          <a:bodyPr wrap="square">
            <a:spAutoFit/>
          </a:bodyPr>
          <a:lstStyle/>
          <a:p>
            <a:r>
              <a:rPr lang="en-US" sz="3200" b="1" dirty="0">
                <a:ln w="25400">
                  <a:noFill/>
                </a:ln>
                <a:solidFill>
                  <a:srgbClr val="FFFFFF"/>
                </a:solidFill>
                <a:effectLst>
                  <a:glow rad="228600">
                    <a:schemeClr val="bg2"/>
                  </a:glow>
                </a:effectLst>
                <a:latin typeface="Arial"/>
                <a:cs typeface="Arial"/>
              </a:rPr>
              <a:t>WILLIAM CAREY: </a:t>
            </a:r>
          </a:p>
          <a:p>
            <a:r>
              <a:rPr lang="en-US" sz="3200" b="1" dirty="0">
                <a:ln w="25400">
                  <a:noFill/>
                </a:ln>
                <a:solidFill>
                  <a:srgbClr val="FFFFFF"/>
                </a:solidFill>
                <a:effectLst>
                  <a:glow rad="228600">
                    <a:schemeClr val="bg2"/>
                  </a:glow>
                </a:effectLst>
                <a:latin typeface="Arial"/>
                <a:cs typeface="Arial"/>
              </a:rPr>
              <a:t>INDIA</a:t>
            </a:r>
          </a:p>
        </p:txBody>
      </p:sp>
      <p:pic>
        <p:nvPicPr>
          <p:cNvPr id="3" name="Picture 2" descr="carey_tp.png"/>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50974">
            <a:off x="6080785" y="0"/>
            <a:ext cx="3629278" cy="6858000"/>
          </a:xfrm>
          <a:prstGeom prst="rect">
            <a:avLst/>
          </a:prstGeom>
          <a:solidFill>
            <a:schemeClr val="bg2">
              <a:alpha val="50195"/>
            </a:schemeClr>
          </a:solidFill>
          <a:ln w="25400">
            <a:solidFill>
              <a:schemeClr val="bg2"/>
            </a:solidFill>
          </a:ln>
        </p:spPr>
      </p:pic>
    </p:spTree>
    <p:extLst>
      <p:ext uri="{BB962C8B-B14F-4D97-AF65-F5344CB8AC3E}">
        <p14:creationId xmlns:p14="http://schemas.microsoft.com/office/powerpoint/2010/main" val="163744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sia Spreadsheet.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102" y="-461092"/>
            <a:ext cx="11220098" cy="7928692"/>
          </a:xfrm>
          <a:prstGeom prst="rect">
            <a:avLst/>
          </a:prstGeom>
          <a:solidFill>
            <a:schemeClr val="tx1"/>
          </a:solidFill>
          <a:ln>
            <a:solidFill>
              <a:schemeClr val="bg2"/>
            </a:solidFill>
          </a:ln>
        </p:spPr>
      </p:pic>
    </p:spTree>
    <p:extLst>
      <p:ext uri="{BB962C8B-B14F-4D97-AF65-F5344CB8AC3E}">
        <p14:creationId xmlns:p14="http://schemas.microsoft.com/office/powerpoint/2010/main" val="182568828"/>
      </p:ext>
    </p:extLst>
  </p:cSld>
  <p:clrMapOvr>
    <a:masterClrMapping/>
  </p:clrMapOvr>
  <p:transition>
    <p:random/>
  </p:transition>
</p:sld>
</file>

<file path=ppt/slides/slide2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524000" y="3911024"/>
            <a:ext cx="9142412" cy="584776"/>
          </a:xfrm>
          <a:prstGeom prst="rect">
            <a:avLst/>
          </a:prstGeom>
          <a:noFill/>
          <a:ln>
            <a:noFill/>
          </a:ln>
        </p:spPr>
        <p:txBody>
          <a:bodyPr wrap="square">
            <a:spAutoFit/>
          </a:bodyPr>
          <a:lstStyle/>
          <a:p>
            <a:pPr algn="ctr" fontAlgn="auto">
              <a:spcBef>
                <a:spcPts val="0"/>
              </a:spcBef>
              <a:spcAft>
                <a:spcPts val="0"/>
              </a:spcAft>
              <a:defRPr/>
            </a:pPr>
            <a:r>
              <a:rPr lang="en-US" sz="3200" dirty="0">
                <a:ln w="25400">
                  <a:solidFill>
                    <a:srgbClr val="000000"/>
                  </a:solidFill>
                </a:ln>
                <a:effectLst>
                  <a:outerShdw blurRad="50800" dist="50800" dir="2700000" algn="tl" rotWithShape="0">
                    <a:srgbClr val="000000">
                      <a:alpha val="43000"/>
                    </a:srgbClr>
                  </a:outerShdw>
                </a:effectLst>
                <a:latin typeface="Futura XBlk BT Extra Black"/>
              </a:rPr>
              <a:t>WILLIAM CAREY</a:t>
            </a:r>
          </a:p>
        </p:txBody>
      </p:sp>
      <p:pic>
        <p:nvPicPr>
          <p:cNvPr id="3" name="Picture 2" descr="WilliamCarey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6400" y="7072"/>
            <a:ext cx="8597900" cy="6190488"/>
          </a:xfrm>
          <a:prstGeom prst="rect">
            <a:avLst/>
          </a:prstGeom>
        </p:spPr>
      </p:pic>
      <p:sp>
        <p:nvSpPr>
          <p:cNvPr id="5" name="Rectangle 4"/>
          <p:cNvSpPr/>
          <p:nvPr/>
        </p:nvSpPr>
        <p:spPr>
          <a:xfrm>
            <a:off x="-76200" y="6172200"/>
            <a:ext cx="12192000" cy="584776"/>
          </a:xfrm>
          <a:prstGeom prst="rect">
            <a:avLst/>
          </a:prstGeom>
          <a:solidFill>
            <a:srgbClr val="000514">
              <a:alpha val="0"/>
            </a:srgb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William Carey is called “the Father of modern missions.”</a:t>
            </a:r>
          </a:p>
        </p:txBody>
      </p:sp>
    </p:spTree>
    <p:extLst>
      <p:ext uri="{BB962C8B-B14F-4D97-AF65-F5344CB8AC3E}">
        <p14:creationId xmlns:p14="http://schemas.microsoft.com/office/powerpoint/2010/main" val="2861374884"/>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1" name="Picture 2" descr="GondopharesShinObv.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600200"/>
            <a:ext cx="9144000" cy="916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doniram-e-ann-juds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1" y="0"/>
            <a:ext cx="10998589" cy="6858000"/>
          </a:xfrm>
          <a:prstGeom prst="rect">
            <a:avLst/>
          </a:prstGeom>
        </p:spPr>
      </p:pic>
      <p:sp>
        <p:nvSpPr>
          <p:cNvPr id="4" name="Rectangle 3"/>
          <p:cNvSpPr/>
          <p:nvPr/>
        </p:nvSpPr>
        <p:spPr>
          <a:xfrm>
            <a:off x="1447800" y="3505200"/>
            <a:ext cx="9142412" cy="1200329"/>
          </a:xfrm>
          <a:prstGeom prst="rect">
            <a:avLst/>
          </a:prstGeom>
          <a:solidFill>
            <a:schemeClr val="bg2">
              <a:alpha val="0"/>
            </a:scheme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ADONIRAM &amp; ANN JUDSON:</a:t>
            </a:r>
          </a:p>
          <a:p>
            <a:pPr algn="ctr"/>
            <a:r>
              <a:rPr lang="en-US" sz="3200" b="1" dirty="0">
                <a:ln w="25400">
                  <a:noFill/>
                </a:ln>
                <a:solidFill>
                  <a:srgbClr val="FFFFFF"/>
                </a:solidFill>
                <a:effectLst>
                  <a:glow rad="228600">
                    <a:schemeClr val="bg2"/>
                  </a:glow>
                </a:effectLst>
                <a:latin typeface="Arial"/>
                <a:cs typeface="Arial"/>
              </a:rPr>
              <a:t>BURMA</a:t>
            </a:r>
          </a:p>
        </p:txBody>
      </p:sp>
    </p:spTree>
    <p:extLst>
      <p:ext uri="{BB962C8B-B14F-4D97-AF65-F5344CB8AC3E}">
        <p14:creationId xmlns:p14="http://schemas.microsoft.com/office/powerpoint/2010/main" val="2460574367"/>
      </p:ext>
    </p:extLst>
  </p:cSld>
  <p:clrMapOvr>
    <a:masterClrMapping/>
  </p:clrMapOvr>
  <p:transition>
    <p:random/>
  </p:transition>
</p:sld>
</file>

<file path=ppt/slides/slide2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KarenTribe.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2240756"/>
            <a:ext cx="12496800" cy="9860756"/>
          </a:xfrm>
          <a:prstGeom prst="rect">
            <a:avLst/>
          </a:prstGeom>
        </p:spPr>
      </p:pic>
      <p:sp>
        <p:nvSpPr>
          <p:cNvPr id="4" name="Rectangle 3"/>
          <p:cNvSpPr/>
          <p:nvPr/>
        </p:nvSpPr>
        <p:spPr>
          <a:xfrm>
            <a:off x="-381000" y="-25372"/>
            <a:ext cx="12344400" cy="646331"/>
          </a:xfrm>
          <a:prstGeom prst="rect">
            <a:avLst/>
          </a:prstGeom>
          <a:solidFill>
            <a:srgbClr val="000514"/>
          </a:solidFill>
          <a:ln>
            <a:noFill/>
          </a:ln>
        </p:spPr>
        <p:txBody>
          <a:bodyPr wrap="square">
            <a:spAutoFit/>
          </a:bodyPr>
          <a:lstStyle/>
          <a:p>
            <a:pPr algn="ctr" rtl="1" eaLnBrk="0" fontAlgn="auto" hangingPunct="0">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2" name="Rectangle 1">
            <a:extLst>
              <a:ext uri="{FF2B5EF4-FFF2-40B4-BE49-F238E27FC236}">
                <a16:creationId xmlns:a16="http://schemas.microsoft.com/office/drawing/2014/main" id="{1BC9F44D-66AF-49BA-A8A8-1343A27DEA8A}"/>
              </a:ext>
            </a:extLst>
          </p:cNvPr>
          <p:cNvSpPr/>
          <p:nvPr/>
        </p:nvSpPr>
        <p:spPr>
          <a:xfrm>
            <a:off x="914400" y="36184"/>
            <a:ext cx="9142412" cy="584775"/>
          </a:xfrm>
          <a:prstGeom prst="rect">
            <a:avLst/>
          </a:prstGeom>
          <a:solidFill>
            <a:schemeClr val="bg2">
              <a:alpha val="0"/>
            </a:scheme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KAREN TRIBE</a:t>
            </a:r>
          </a:p>
        </p:txBody>
      </p:sp>
    </p:spTree>
    <p:extLst>
      <p:ext uri="{BB962C8B-B14F-4D97-AF65-F5344CB8AC3E}">
        <p14:creationId xmlns:p14="http://schemas.microsoft.com/office/powerpoint/2010/main" val="54398621"/>
      </p:ext>
    </p:extLst>
  </p:cSld>
  <p:clrMapOvr>
    <a:masterClrMapping/>
  </p:clrMapOvr>
  <p:transition>
    <p:random/>
  </p:transition>
</p:sld>
</file>

<file path=ppt/slides/slide2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Morrison_at_wor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2159297"/>
            <a:ext cx="9144000" cy="12827297"/>
          </a:xfrm>
          <a:prstGeom prst="rect">
            <a:avLst/>
          </a:prstGeom>
        </p:spPr>
      </p:pic>
      <p:sp>
        <p:nvSpPr>
          <p:cNvPr id="4" name="Rectangle 3"/>
          <p:cNvSpPr/>
          <p:nvPr/>
        </p:nvSpPr>
        <p:spPr>
          <a:xfrm>
            <a:off x="6090595" y="5562600"/>
            <a:ext cx="6094412" cy="1200329"/>
          </a:xfrm>
          <a:prstGeom prst="rect">
            <a:avLst/>
          </a:prstGeom>
          <a:solidFill>
            <a:schemeClr val="bg2">
              <a:alpha val="0"/>
            </a:scheme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ROBERT MORRISON:</a:t>
            </a:r>
          </a:p>
          <a:p>
            <a:pPr algn="ctr"/>
            <a:r>
              <a:rPr lang="en-US" sz="3200" b="1" dirty="0">
                <a:ln w="25400">
                  <a:noFill/>
                </a:ln>
                <a:solidFill>
                  <a:srgbClr val="FFFFFF"/>
                </a:solidFill>
                <a:effectLst>
                  <a:glow rad="228600">
                    <a:schemeClr val="bg2"/>
                  </a:glow>
                </a:effectLst>
                <a:latin typeface="Arial"/>
                <a:cs typeface="Arial"/>
              </a:rPr>
              <a:t>CHINA</a:t>
            </a:r>
          </a:p>
        </p:txBody>
      </p:sp>
    </p:spTree>
    <p:extLst>
      <p:ext uri="{BB962C8B-B14F-4D97-AF65-F5344CB8AC3E}">
        <p14:creationId xmlns:p14="http://schemas.microsoft.com/office/powerpoint/2010/main" val="2278102992"/>
      </p:ext>
    </p:extLst>
  </p:cSld>
  <p:clrMapOvr>
    <a:masterClrMapping/>
  </p:clrMapOvr>
  <p:transition>
    <p:random/>
  </p:transition>
</p:sld>
</file>

<file path=ppt/slides/slide2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rrison-Chinese-Dictionary-p-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
            <a:ext cx="9144000" cy="16147914"/>
          </a:xfrm>
          <a:prstGeom prst="rect">
            <a:avLst/>
          </a:prstGeom>
        </p:spPr>
      </p:pic>
      <p:sp>
        <p:nvSpPr>
          <p:cNvPr id="3" name="Rectangle 2">
            <a:extLst>
              <a:ext uri="{FF2B5EF4-FFF2-40B4-BE49-F238E27FC236}">
                <a16:creationId xmlns:a16="http://schemas.microsoft.com/office/drawing/2014/main" id="{C7D8D19E-CE5B-4F34-BBFE-4AF94CF742EB}"/>
              </a:ext>
            </a:extLst>
          </p:cNvPr>
          <p:cNvSpPr/>
          <p:nvPr/>
        </p:nvSpPr>
        <p:spPr>
          <a:xfrm>
            <a:off x="-168926" y="228600"/>
            <a:ext cx="12665725" cy="822960"/>
          </a:xfrm>
          <a:prstGeom prst="rect">
            <a:avLst/>
          </a:prstGeom>
          <a:solidFill>
            <a:srgbClr val="000514"/>
          </a:solidFill>
          <a:ln>
            <a:noFill/>
          </a:ln>
        </p:spPr>
        <p:txBody>
          <a:bodyPr wrap="square">
            <a:spAutoFit/>
          </a:bodyPr>
          <a:lstStyle/>
          <a:p>
            <a:pPr algn="ctr" rtl="1" eaLnBrk="0" fontAlgn="auto" hangingPunct="0">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4" name="Rectangle 3"/>
          <p:cNvSpPr/>
          <p:nvPr/>
        </p:nvSpPr>
        <p:spPr>
          <a:xfrm>
            <a:off x="0" y="304800"/>
            <a:ext cx="12039600" cy="646331"/>
          </a:xfrm>
          <a:prstGeom prst="rect">
            <a:avLst/>
          </a:prstGeom>
          <a:solidFill>
            <a:schemeClr val="bg2">
              <a:alpha val="0"/>
            </a:scheme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MORRISON’S DICTIONARY (1822)</a:t>
            </a:r>
          </a:p>
        </p:txBody>
      </p:sp>
    </p:spTree>
    <p:extLst>
      <p:ext uri="{BB962C8B-B14F-4D97-AF65-F5344CB8AC3E}">
        <p14:creationId xmlns:p14="http://schemas.microsoft.com/office/powerpoint/2010/main" val="1897092469"/>
      </p:ext>
    </p:extLst>
  </p:cSld>
  <p:clrMapOvr>
    <a:masterClrMapping/>
  </p:clrMapOvr>
  <p:transition>
    <p:random/>
  </p:transition>
</p:sld>
</file>

<file path=ppt/slides/slide2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rrison1.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32467" y="0"/>
            <a:ext cx="9144000" cy="6858000"/>
          </a:xfrm>
          <a:prstGeom prst="rect">
            <a:avLst/>
          </a:prstGeom>
        </p:spPr>
      </p:pic>
      <p:sp>
        <p:nvSpPr>
          <p:cNvPr id="3" name="Rectangle 2">
            <a:extLst>
              <a:ext uri="{FF2B5EF4-FFF2-40B4-BE49-F238E27FC236}">
                <a16:creationId xmlns:a16="http://schemas.microsoft.com/office/drawing/2014/main" id="{46094E81-B8A6-A1DB-8B06-86C9A6749B7D}"/>
              </a:ext>
            </a:extLst>
          </p:cNvPr>
          <p:cNvSpPr/>
          <p:nvPr/>
        </p:nvSpPr>
        <p:spPr>
          <a:xfrm>
            <a:off x="-168926" y="548640"/>
            <a:ext cx="12665725" cy="822960"/>
          </a:xfrm>
          <a:prstGeom prst="rect">
            <a:avLst/>
          </a:prstGeom>
          <a:solidFill>
            <a:srgbClr val="000514"/>
          </a:solidFill>
          <a:ln>
            <a:noFill/>
          </a:ln>
        </p:spPr>
        <p:txBody>
          <a:bodyPr wrap="square">
            <a:spAutoFit/>
          </a:bodyPr>
          <a:lstStyle/>
          <a:p>
            <a:pPr algn="ctr" rtl="1" eaLnBrk="0" fontAlgn="auto" hangingPunct="0">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4" name="Rectangle 3"/>
          <p:cNvSpPr/>
          <p:nvPr/>
        </p:nvSpPr>
        <p:spPr>
          <a:xfrm>
            <a:off x="1524000" y="685800"/>
            <a:ext cx="9142412" cy="646331"/>
          </a:xfrm>
          <a:prstGeom prst="rect">
            <a:avLst/>
          </a:prstGeom>
          <a:solidFill>
            <a:schemeClr val="bg2">
              <a:alpha val="0"/>
            </a:scheme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ROBERT MORRISON’S GRAVE</a:t>
            </a:r>
          </a:p>
        </p:txBody>
      </p:sp>
      <p:pic>
        <p:nvPicPr>
          <p:cNvPr id="6" name="Picture 5" descr="Morrison2.jpeg"/>
          <p:cNvPicPr>
            <a:picLocks noChangeAspect="1"/>
          </p:cNvPicPr>
          <p:nvPr/>
        </p:nvPicPr>
        <p:blipFill rotWithShape="1">
          <a:blip r:embed="rId4" cstate="screen">
            <a:extLst>
              <a:ext uri="{28A0092B-C50C-407E-A947-70E740481C1C}">
                <a14:useLocalDpi xmlns:a14="http://schemas.microsoft.com/office/drawing/2010/main"/>
              </a:ext>
            </a:extLst>
          </a:blip>
          <a:srcRect b="-17166"/>
          <a:stretch/>
        </p:blipFill>
        <p:spPr>
          <a:xfrm>
            <a:off x="1752600" y="1600200"/>
            <a:ext cx="3733800" cy="4978400"/>
          </a:xfrm>
          <a:prstGeom prst="rect">
            <a:avLst/>
          </a:prstGeom>
        </p:spPr>
      </p:pic>
      <p:sp>
        <p:nvSpPr>
          <p:cNvPr id="5" name="Text Box 7"/>
          <p:cNvSpPr txBox="1">
            <a:spLocks noChangeArrowheads="1"/>
          </p:cNvSpPr>
          <p:nvPr/>
        </p:nvSpPr>
        <p:spPr bwMode="auto">
          <a:xfrm>
            <a:off x="1524000" y="5486400"/>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Old Protestant Cemetery, Macau, China </a:t>
            </a:r>
          </a:p>
        </p:txBody>
      </p:sp>
    </p:spTree>
    <p:extLst>
      <p:ext uri="{BB962C8B-B14F-4D97-AF65-F5344CB8AC3E}">
        <p14:creationId xmlns:p14="http://schemas.microsoft.com/office/powerpoint/2010/main" val="2003579790"/>
      </p:ext>
    </p:extLst>
  </p:cSld>
  <p:clrMapOvr>
    <a:masterClrMapping/>
  </p:clrMapOvr>
  <p:transition>
    <p:random/>
  </p:transition>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5" name="Picture 4" descr="opiumWa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3800" y="0"/>
            <a:ext cx="4800600" cy="6846570"/>
          </a:xfrm>
          <a:prstGeom prst="rect">
            <a:avLst/>
          </a:prstGeom>
        </p:spPr>
      </p:pic>
      <p:sp>
        <p:nvSpPr>
          <p:cNvPr id="4" name="Rectangle 3"/>
          <p:cNvSpPr/>
          <p:nvPr/>
        </p:nvSpPr>
        <p:spPr>
          <a:xfrm>
            <a:off x="990600" y="1752600"/>
            <a:ext cx="2590800" cy="1200329"/>
          </a:xfrm>
          <a:prstGeom prst="rect">
            <a:avLst/>
          </a:prstGeom>
          <a:solidFill>
            <a:schemeClr val="bg2">
              <a:alpha val="0"/>
            </a:scheme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OPIUM WARS</a:t>
            </a:r>
          </a:p>
        </p:txBody>
      </p:sp>
    </p:spTree>
    <p:extLst>
      <p:ext uri="{BB962C8B-B14F-4D97-AF65-F5344CB8AC3E}">
        <p14:creationId xmlns:p14="http://schemas.microsoft.com/office/powerpoint/2010/main" val="2713782128"/>
      </p:ext>
    </p:extLst>
  </p:cSld>
  <p:clrMapOvr>
    <a:overrideClrMapping bg1="dk2" tx1="lt1" bg2="dk1" tx2="lt2" accent1="accent1" accent2="accent2" accent3="accent3" accent4="accent4" accent5="accent5" accent6="accent6" hlink="hlink" folHlink="folHlink"/>
  </p:clrMapOvr>
  <p:transition>
    <p:random/>
  </p:transition>
</p:sld>
</file>

<file path=ppt/slides/slide2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inaMap.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52160" y="-3118104"/>
            <a:ext cx="13720160" cy="10052304"/>
          </a:xfrm>
          <a:prstGeom prst="rect">
            <a:avLst/>
          </a:prstGeom>
        </p:spPr>
      </p:pic>
      <p:sp>
        <p:nvSpPr>
          <p:cNvPr id="8" name="TextBox 7"/>
          <p:cNvSpPr txBox="1"/>
          <p:nvPr/>
        </p:nvSpPr>
        <p:spPr>
          <a:xfrm>
            <a:off x="7239000" y="3657601"/>
            <a:ext cx="838200" cy="461665"/>
          </a:xfrm>
          <a:prstGeom prst="rect">
            <a:avLst/>
          </a:prstGeom>
          <a:solidFill>
            <a:schemeClr val="bg2"/>
          </a:solidFill>
        </p:spPr>
        <p:txBody>
          <a:bodyPr wrap="square" rtlCol="0">
            <a:spAutoFit/>
          </a:bodyPr>
          <a:lstStyle/>
          <a:p>
            <a:pPr algn="ctr"/>
            <a:r>
              <a:rPr lang="en-US" sz="1200" dirty="0">
                <a:solidFill>
                  <a:srgbClr val="FFFF00"/>
                </a:solidFill>
                <a:latin typeface="Abadi MT Condensed Extra Bold"/>
                <a:cs typeface="Abadi MT Condensed Extra Bold"/>
              </a:rPr>
              <a:t>SHANGHAI</a:t>
            </a:r>
          </a:p>
        </p:txBody>
      </p:sp>
      <p:sp>
        <p:nvSpPr>
          <p:cNvPr id="9" name="TextBox 8"/>
          <p:cNvSpPr txBox="1"/>
          <p:nvPr/>
        </p:nvSpPr>
        <p:spPr>
          <a:xfrm>
            <a:off x="7239000" y="3949890"/>
            <a:ext cx="838200" cy="276999"/>
          </a:xfrm>
          <a:prstGeom prst="rect">
            <a:avLst/>
          </a:prstGeom>
          <a:solidFill>
            <a:schemeClr val="bg2"/>
          </a:solidFill>
        </p:spPr>
        <p:txBody>
          <a:bodyPr wrap="square" rtlCol="0">
            <a:spAutoFit/>
          </a:bodyPr>
          <a:lstStyle/>
          <a:p>
            <a:pPr algn="ctr"/>
            <a:r>
              <a:rPr lang="en-US" sz="1200" dirty="0">
                <a:solidFill>
                  <a:srgbClr val="FFFF00"/>
                </a:solidFill>
                <a:latin typeface="Abadi MT Condensed Extra Bold"/>
                <a:cs typeface="Abadi MT Condensed Extra Bold"/>
              </a:rPr>
              <a:t>NINGBO</a:t>
            </a:r>
          </a:p>
        </p:txBody>
      </p:sp>
      <p:sp>
        <p:nvSpPr>
          <p:cNvPr id="10" name="TextBox 9"/>
          <p:cNvSpPr txBox="1"/>
          <p:nvPr/>
        </p:nvSpPr>
        <p:spPr>
          <a:xfrm>
            <a:off x="6858000" y="4635690"/>
            <a:ext cx="838200" cy="276999"/>
          </a:xfrm>
          <a:prstGeom prst="rect">
            <a:avLst/>
          </a:prstGeom>
          <a:solidFill>
            <a:schemeClr val="bg2"/>
          </a:solidFill>
        </p:spPr>
        <p:txBody>
          <a:bodyPr wrap="square" rtlCol="0">
            <a:spAutoFit/>
          </a:bodyPr>
          <a:lstStyle/>
          <a:p>
            <a:pPr algn="ctr"/>
            <a:r>
              <a:rPr lang="en-US" sz="1200" dirty="0">
                <a:solidFill>
                  <a:srgbClr val="FFFF00"/>
                </a:solidFill>
                <a:latin typeface="Abadi MT Condensed Extra Bold"/>
                <a:cs typeface="Abadi MT Condensed Extra Bold"/>
              </a:rPr>
              <a:t>FUZHOU</a:t>
            </a:r>
          </a:p>
        </p:txBody>
      </p:sp>
      <p:sp>
        <p:nvSpPr>
          <p:cNvPr id="11" name="TextBox 10"/>
          <p:cNvSpPr txBox="1"/>
          <p:nvPr/>
        </p:nvSpPr>
        <p:spPr>
          <a:xfrm>
            <a:off x="6492726" y="5257801"/>
            <a:ext cx="838200" cy="276999"/>
          </a:xfrm>
          <a:prstGeom prst="rect">
            <a:avLst/>
          </a:prstGeom>
          <a:solidFill>
            <a:schemeClr val="bg2"/>
          </a:solidFill>
        </p:spPr>
        <p:txBody>
          <a:bodyPr wrap="square" rtlCol="0">
            <a:spAutoFit/>
          </a:bodyPr>
          <a:lstStyle/>
          <a:p>
            <a:pPr algn="ctr"/>
            <a:r>
              <a:rPr lang="en-US" sz="1200" dirty="0">
                <a:solidFill>
                  <a:srgbClr val="FFFF00"/>
                </a:solidFill>
                <a:latin typeface="Abadi MT Condensed Extra Bold"/>
                <a:cs typeface="Abadi MT Condensed Extra Bold"/>
              </a:rPr>
              <a:t>XIAMEN</a:t>
            </a:r>
          </a:p>
        </p:txBody>
      </p:sp>
      <p:sp>
        <p:nvSpPr>
          <p:cNvPr id="12" name="TextBox 11"/>
          <p:cNvSpPr txBox="1"/>
          <p:nvPr/>
        </p:nvSpPr>
        <p:spPr>
          <a:xfrm>
            <a:off x="4475642" y="5542446"/>
            <a:ext cx="934558" cy="461665"/>
          </a:xfrm>
          <a:prstGeom prst="rect">
            <a:avLst/>
          </a:prstGeom>
          <a:solidFill>
            <a:schemeClr val="bg2"/>
          </a:solidFill>
        </p:spPr>
        <p:txBody>
          <a:bodyPr wrap="square" rtlCol="0">
            <a:spAutoFit/>
          </a:bodyPr>
          <a:lstStyle/>
          <a:p>
            <a:pPr algn="ctr"/>
            <a:r>
              <a:rPr lang="en-US" sz="1200" dirty="0">
                <a:solidFill>
                  <a:srgbClr val="FFFF00"/>
                </a:solidFill>
                <a:latin typeface="Abadi MT Condensed Extra Bold"/>
                <a:cs typeface="Abadi MT Condensed Extra Bold"/>
              </a:rPr>
              <a:t>GUANGZHOU</a:t>
            </a:r>
          </a:p>
        </p:txBody>
      </p:sp>
    </p:spTree>
    <p:extLst>
      <p:ext uri="{BB962C8B-B14F-4D97-AF65-F5344CB8AC3E}">
        <p14:creationId xmlns:p14="http://schemas.microsoft.com/office/powerpoint/2010/main" val="3415372920"/>
      </p:ext>
    </p:extLst>
  </p:cSld>
  <p:clrMapOvr>
    <a:masterClrMapping/>
  </p:clrMapOvr>
  <p:transition>
    <p:random/>
  </p:transition>
</p:sld>
</file>

<file path=ppt/slides/slide2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ammermuirpar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5400" y="-1"/>
            <a:ext cx="9677400" cy="6858001"/>
          </a:xfrm>
          <a:prstGeom prst="rect">
            <a:avLst/>
          </a:prstGeom>
        </p:spPr>
      </p:pic>
      <p:sp>
        <p:nvSpPr>
          <p:cNvPr id="3" name="Rectangle 2">
            <a:extLst>
              <a:ext uri="{FF2B5EF4-FFF2-40B4-BE49-F238E27FC236}">
                <a16:creationId xmlns:a16="http://schemas.microsoft.com/office/drawing/2014/main" id="{FBCCF35C-E7E5-353D-4889-884657A32A66}"/>
              </a:ext>
            </a:extLst>
          </p:cNvPr>
          <p:cNvSpPr/>
          <p:nvPr/>
        </p:nvSpPr>
        <p:spPr>
          <a:xfrm>
            <a:off x="-236863" y="1004206"/>
            <a:ext cx="12665725" cy="822960"/>
          </a:xfrm>
          <a:prstGeom prst="rect">
            <a:avLst/>
          </a:prstGeom>
          <a:solidFill>
            <a:srgbClr val="000514"/>
          </a:solidFill>
          <a:ln>
            <a:noFill/>
          </a:ln>
        </p:spPr>
        <p:txBody>
          <a:bodyPr wrap="square">
            <a:spAutoFit/>
          </a:bodyPr>
          <a:lstStyle/>
          <a:p>
            <a:pPr algn="ctr" rtl="1" eaLnBrk="0" fontAlgn="auto" hangingPunct="0">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4" name="Rectangle 3"/>
          <p:cNvSpPr/>
          <p:nvPr/>
        </p:nvSpPr>
        <p:spPr>
          <a:xfrm>
            <a:off x="1531232" y="1143000"/>
            <a:ext cx="9142412" cy="584775"/>
          </a:xfrm>
          <a:prstGeom prst="rect">
            <a:avLst/>
          </a:prstGeom>
          <a:solidFill>
            <a:schemeClr val="bg2">
              <a:alpha val="0"/>
            </a:scheme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HUDSON TAYLOR’S FIRST CHINA TEAM</a:t>
            </a:r>
          </a:p>
        </p:txBody>
      </p:sp>
    </p:spTree>
    <p:extLst>
      <p:ext uri="{BB962C8B-B14F-4D97-AF65-F5344CB8AC3E}">
        <p14:creationId xmlns:p14="http://schemas.microsoft.com/office/powerpoint/2010/main" val="164688952"/>
      </p:ext>
    </p:extLst>
  </p:cSld>
  <p:clrMapOvr>
    <a:masterClrMapping/>
  </p:clrMapOvr>
  <p:transition>
    <p:random/>
  </p:transition>
</p:sld>
</file>

<file path=ppt/slides/slide2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heNineM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661435"/>
            <a:ext cx="9144000" cy="10180773"/>
          </a:xfrm>
          <a:prstGeom prst="rect">
            <a:avLst/>
          </a:prstGeom>
          <a:solidFill>
            <a:srgbClr val="000514"/>
          </a:solidFill>
          <a:ln>
            <a:noFill/>
          </a:ln>
        </p:spPr>
      </p:pic>
      <p:sp>
        <p:nvSpPr>
          <p:cNvPr id="2" name="Rectangle 1">
            <a:extLst>
              <a:ext uri="{FF2B5EF4-FFF2-40B4-BE49-F238E27FC236}">
                <a16:creationId xmlns:a16="http://schemas.microsoft.com/office/drawing/2014/main" id="{C796FEA1-705E-4725-C5FF-830B2336305A}"/>
              </a:ext>
            </a:extLst>
          </p:cNvPr>
          <p:cNvSpPr/>
          <p:nvPr/>
        </p:nvSpPr>
        <p:spPr>
          <a:xfrm>
            <a:off x="-168926" y="396240"/>
            <a:ext cx="12665725" cy="822960"/>
          </a:xfrm>
          <a:prstGeom prst="rect">
            <a:avLst/>
          </a:prstGeom>
          <a:solidFill>
            <a:srgbClr val="000514"/>
          </a:solidFill>
          <a:ln>
            <a:noFill/>
          </a:ln>
        </p:spPr>
        <p:txBody>
          <a:bodyPr wrap="square">
            <a:spAutoFit/>
          </a:bodyPr>
          <a:lstStyle/>
          <a:p>
            <a:pPr algn="ctr" rtl="1" eaLnBrk="0" fontAlgn="auto" hangingPunct="0">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4" name="Rectangle 3"/>
          <p:cNvSpPr/>
          <p:nvPr/>
        </p:nvSpPr>
        <p:spPr>
          <a:xfrm>
            <a:off x="1531232" y="609600"/>
            <a:ext cx="9142412" cy="646331"/>
          </a:xfrm>
          <a:prstGeom prst="rect">
            <a:avLst/>
          </a:prstGeom>
          <a:solidFill>
            <a:schemeClr val="bg2">
              <a:alpha val="0"/>
            </a:scheme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UNREACHED INLAND PROVINCES</a:t>
            </a:r>
          </a:p>
        </p:txBody>
      </p:sp>
    </p:spTree>
    <p:extLst>
      <p:ext uri="{BB962C8B-B14F-4D97-AF65-F5344CB8AC3E}">
        <p14:creationId xmlns:p14="http://schemas.microsoft.com/office/powerpoint/2010/main" val="799039359"/>
      </p:ext>
    </p:extLst>
  </p:cSld>
  <p:clrMapOvr>
    <a:masterClrMapping/>
  </p:clrMapOvr>
  <p:transition>
    <p:random/>
  </p:transition>
</p:sld>
</file>

<file path=ppt/slides/slide2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ammermuirpar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5400" y="-1"/>
            <a:ext cx="9677400" cy="6858001"/>
          </a:xfrm>
          <a:prstGeom prst="rect">
            <a:avLst/>
          </a:prstGeom>
        </p:spPr>
      </p:pic>
      <p:sp>
        <p:nvSpPr>
          <p:cNvPr id="3" name="Rectangle 2">
            <a:extLst>
              <a:ext uri="{FF2B5EF4-FFF2-40B4-BE49-F238E27FC236}">
                <a16:creationId xmlns:a16="http://schemas.microsoft.com/office/drawing/2014/main" id="{FBCCF35C-E7E5-353D-4889-884657A32A66}"/>
              </a:ext>
            </a:extLst>
          </p:cNvPr>
          <p:cNvSpPr/>
          <p:nvPr/>
        </p:nvSpPr>
        <p:spPr>
          <a:xfrm>
            <a:off x="-236863" y="1004206"/>
            <a:ext cx="12665725" cy="822960"/>
          </a:xfrm>
          <a:prstGeom prst="rect">
            <a:avLst/>
          </a:prstGeom>
          <a:solidFill>
            <a:srgbClr val="000514"/>
          </a:solidFill>
          <a:ln>
            <a:noFill/>
          </a:ln>
        </p:spPr>
        <p:txBody>
          <a:bodyPr wrap="square">
            <a:spAutoFit/>
          </a:bodyPr>
          <a:lstStyle/>
          <a:p>
            <a:pPr algn="ctr" rtl="1" eaLnBrk="0" fontAlgn="auto" hangingPunct="0">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4" name="Rectangle 3"/>
          <p:cNvSpPr/>
          <p:nvPr/>
        </p:nvSpPr>
        <p:spPr>
          <a:xfrm>
            <a:off x="1531232" y="1143000"/>
            <a:ext cx="9142412" cy="584775"/>
          </a:xfrm>
          <a:prstGeom prst="rect">
            <a:avLst/>
          </a:prstGeom>
          <a:solidFill>
            <a:schemeClr val="bg2">
              <a:alpha val="0"/>
            </a:scheme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HUDSON TAYLOR’S FIRST CHINA TEAM</a:t>
            </a:r>
          </a:p>
        </p:txBody>
      </p:sp>
    </p:spTree>
    <p:extLst>
      <p:ext uri="{BB962C8B-B14F-4D97-AF65-F5344CB8AC3E}">
        <p14:creationId xmlns:p14="http://schemas.microsoft.com/office/powerpoint/2010/main" val="944582641"/>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3200" b="1" dirty="0">
                <a:solidFill>
                  <a:srgbClr val="000514"/>
                </a:solidFill>
                <a:latin typeface="Arial Black" charset="0"/>
                <a:cs typeface="Arial Black" charset="0"/>
              </a:rPr>
              <a:t>“</a:t>
            </a:r>
            <a:r>
              <a:rPr lang="en-US" sz="3200" b="1" dirty="0">
                <a:solidFill>
                  <a:srgbClr val="000514"/>
                </a:solidFill>
              </a:rPr>
              <a:t>2 There a certain merchant come from India whose name was </a:t>
            </a:r>
            <a:r>
              <a:rPr lang="en-US" sz="3200" b="1" dirty="0" err="1">
                <a:solidFill>
                  <a:srgbClr val="000514"/>
                </a:solidFill>
              </a:rPr>
              <a:t>Abbanes</a:t>
            </a:r>
            <a:r>
              <a:rPr lang="en-US" sz="3200" b="1" dirty="0">
                <a:solidFill>
                  <a:srgbClr val="000514"/>
                </a:solidFill>
              </a:rPr>
              <a:t>, sent from the King </a:t>
            </a:r>
            <a:r>
              <a:rPr lang="en-US" sz="3200" b="1" dirty="0" err="1">
                <a:solidFill>
                  <a:srgbClr val="000514"/>
                </a:solidFill>
              </a:rPr>
              <a:t>Gundaphorus</a:t>
            </a:r>
            <a:r>
              <a:rPr lang="en-US" sz="3200" b="1" dirty="0">
                <a:solidFill>
                  <a:srgbClr val="000514"/>
                </a:solidFill>
              </a:rPr>
              <a:t>, and having commandment from him to buy a carpenter and bring him unto him.</a:t>
            </a:r>
            <a:r>
              <a:rPr lang="en-US" sz="3200" dirty="0">
                <a:solidFill>
                  <a:schemeClr val="bg2"/>
                </a:solidFill>
                <a:latin typeface="Arial Black" charset="0"/>
                <a:cs typeface="Arial Black" charset="0"/>
              </a:rPr>
              <a:t>”</a:t>
            </a:r>
            <a:endParaRPr lang="en-US" sz="3200" dirty="0"/>
          </a:p>
        </p:txBody>
      </p:sp>
    </p:spTree>
    <p:extLst>
      <p:ext uri="{BB962C8B-B14F-4D97-AF65-F5344CB8AC3E}">
        <p14:creationId xmlns:p14="http://schemas.microsoft.com/office/powerpoint/2010/main" val="1312639334"/>
      </p:ext>
    </p:extLst>
  </p:cSld>
  <p:clrMapOvr>
    <a:masterClrMapping/>
  </p:clrMapOvr>
  <p:transition>
    <p:random/>
  </p:transition>
</p:sld>
</file>

<file path=ppt/slides/slide2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Open_Air_Preaching_WB.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3429000"/>
            <a:ext cx="9144000" cy="11906935"/>
          </a:xfrm>
          <a:prstGeom prst="rect">
            <a:avLst/>
          </a:prstGeom>
        </p:spPr>
      </p:pic>
      <p:sp>
        <p:nvSpPr>
          <p:cNvPr id="4" name="Rectangle 3"/>
          <p:cNvSpPr/>
          <p:nvPr/>
        </p:nvSpPr>
        <p:spPr>
          <a:xfrm>
            <a:off x="0" y="685800"/>
            <a:ext cx="3048000" cy="5632312"/>
          </a:xfrm>
          <a:prstGeom prst="rect">
            <a:avLst/>
          </a:prstGeom>
          <a:solidFill>
            <a:schemeClr val="bg2">
              <a:alpha val="0"/>
            </a:scheme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OPEN AIR PREACHING IN CHINA:</a:t>
            </a:r>
            <a:br>
              <a:rPr lang="en-US" sz="3200" b="1" dirty="0">
                <a:ln w="25400">
                  <a:noFill/>
                </a:ln>
                <a:solidFill>
                  <a:srgbClr val="FFFFFF"/>
                </a:solidFill>
                <a:effectLst>
                  <a:glow rad="228600">
                    <a:schemeClr val="bg2"/>
                  </a:glow>
                </a:effectLst>
                <a:latin typeface="Arial"/>
                <a:cs typeface="Arial"/>
              </a:rPr>
            </a:br>
            <a:endParaRPr lang="en-US" sz="3200" b="1" dirty="0">
              <a:ln w="25400">
                <a:noFill/>
              </a:ln>
              <a:solidFill>
                <a:srgbClr val="FFFFFF"/>
              </a:solidFill>
              <a:effectLst>
                <a:glow rad="228600">
                  <a:schemeClr val="bg2"/>
                </a:glow>
              </a:effectLst>
              <a:latin typeface="Arial"/>
              <a:cs typeface="Arial"/>
            </a:endParaRPr>
          </a:p>
          <a:p>
            <a:pPr algn="ctr"/>
            <a:r>
              <a:rPr lang="en-US" sz="3200" b="1" dirty="0">
                <a:ln w="25400">
                  <a:noFill/>
                </a:ln>
                <a:solidFill>
                  <a:srgbClr val="FFFFFF"/>
                </a:solidFill>
                <a:effectLst>
                  <a:glow rad="228600">
                    <a:schemeClr val="bg2"/>
                  </a:glow>
                </a:effectLst>
                <a:latin typeface="Arial"/>
                <a:cs typeface="Arial"/>
              </a:rPr>
              <a:t>HUDSON TAYLOR USED </a:t>
            </a:r>
          </a:p>
          <a:p>
            <a:pPr algn="ctr"/>
            <a:r>
              <a:rPr lang="en-US" sz="3200" b="1" dirty="0">
                <a:ln w="25400">
                  <a:noFill/>
                </a:ln>
                <a:solidFill>
                  <a:srgbClr val="FFFFFF"/>
                </a:solidFill>
                <a:effectLst>
                  <a:glow rad="228600">
                    <a:schemeClr val="bg2"/>
                  </a:glow>
                </a:effectLst>
                <a:latin typeface="Arial"/>
                <a:cs typeface="Arial"/>
              </a:rPr>
              <a:t>THE WORDLESS BOOK</a:t>
            </a:r>
          </a:p>
        </p:txBody>
      </p:sp>
    </p:spTree>
    <p:extLst>
      <p:ext uri="{BB962C8B-B14F-4D97-AF65-F5344CB8AC3E}">
        <p14:creationId xmlns:p14="http://schemas.microsoft.com/office/powerpoint/2010/main" val="1710749137"/>
      </p:ext>
    </p:extLst>
  </p:cSld>
  <p:clrMapOvr>
    <a:masterClrMapping/>
  </p:clrMapOvr>
  <p:transition>
    <p:random/>
  </p:transition>
</p:sld>
</file>

<file path=ppt/slides/slide2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ammermuirpar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5400" y="-1"/>
            <a:ext cx="9677400" cy="6858001"/>
          </a:xfrm>
          <a:prstGeom prst="rect">
            <a:avLst/>
          </a:prstGeom>
        </p:spPr>
      </p:pic>
      <p:sp>
        <p:nvSpPr>
          <p:cNvPr id="3" name="Rectangle 2">
            <a:extLst>
              <a:ext uri="{FF2B5EF4-FFF2-40B4-BE49-F238E27FC236}">
                <a16:creationId xmlns:a16="http://schemas.microsoft.com/office/drawing/2014/main" id="{FBCCF35C-E7E5-353D-4889-884657A32A66}"/>
              </a:ext>
            </a:extLst>
          </p:cNvPr>
          <p:cNvSpPr/>
          <p:nvPr/>
        </p:nvSpPr>
        <p:spPr>
          <a:xfrm>
            <a:off x="-236863" y="1004206"/>
            <a:ext cx="12665725" cy="822960"/>
          </a:xfrm>
          <a:prstGeom prst="rect">
            <a:avLst/>
          </a:prstGeom>
          <a:solidFill>
            <a:srgbClr val="000514"/>
          </a:solidFill>
          <a:ln>
            <a:noFill/>
          </a:ln>
        </p:spPr>
        <p:txBody>
          <a:bodyPr wrap="square">
            <a:spAutoFit/>
          </a:bodyPr>
          <a:lstStyle/>
          <a:p>
            <a:pPr algn="ctr" rtl="1" eaLnBrk="0" fontAlgn="auto" hangingPunct="0">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4" name="Rectangle 3"/>
          <p:cNvSpPr/>
          <p:nvPr/>
        </p:nvSpPr>
        <p:spPr>
          <a:xfrm>
            <a:off x="1531232" y="1143000"/>
            <a:ext cx="9142412" cy="584775"/>
          </a:xfrm>
          <a:prstGeom prst="rect">
            <a:avLst/>
          </a:prstGeom>
          <a:solidFill>
            <a:schemeClr val="bg2">
              <a:alpha val="0"/>
            </a:scheme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HUDSON TAYLOR’S FIRST CHINA TEAM</a:t>
            </a:r>
          </a:p>
        </p:txBody>
      </p:sp>
    </p:spTree>
    <p:extLst>
      <p:ext uri="{BB962C8B-B14F-4D97-AF65-F5344CB8AC3E}">
        <p14:creationId xmlns:p14="http://schemas.microsoft.com/office/powerpoint/2010/main" val="919107317"/>
      </p:ext>
    </p:extLst>
  </p:cSld>
  <p:clrMapOvr>
    <a:masterClrMapping/>
  </p:clrMapOvr>
  <p:transition>
    <p:random/>
  </p:transition>
</p:sld>
</file>

<file path=ppt/slides/slide2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ambridge_Seve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12216" y="0"/>
            <a:ext cx="9155785" cy="6859572"/>
          </a:xfrm>
          <a:prstGeom prst="rect">
            <a:avLst/>
          </a:prstGeom>
        </p:spPr>
      </p:pic>
      <p:sp>
        <p:nvSpPr>
          <p:cNvPr id="3" name="Rectangle 2">
            <a:extLst>
              <a:ext uri="{FF2B5EF4-FFF2-40B4-BE49-F238E27FC236}">
                <a16:creationId xmlns:a16="http://schemas.microsoft.com/office/drawing/2014/main" id="{336F9DB4-6EAE-8E02-5BD3-4544CCE6BA5B}"/>
              </a:ext>
            </a:extLst>
          </p:cNvPr>
          <p:cNvSpPr/>
          <p:nvPr/>
        </p:nvSpPr>
        <p:spPr>
          <a:xfrm>
            <a:off x="-242755" y="1353531"/>
            <a:ext cx="12665725" cy="822960"/>
          </a:xfrm>
          <a:prstGeom prst="rect">
            <a:avLst/>
          </a:prstGeom>
          <a:solidFill>
            <a:srgbClr val="000514"/>
          </a:solidFill>
          <a:ln>
            <a:noFill/>
          </a:ln>
        </p:spPr>
        <p:txBody>
          <a:bodyPr wrap="square">
            <a:spAutoFit/>
          </a:bodyPr>
          <a:lstStyle/>
          <a:p>
            <a:pPr algn="ctr" rtl="1" eaLnBrk="0" fontAlgn="auto" hangingPunct="0">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4" name="Rectangle 3"/>
          <p:cNvSpPr/>
          <p:nvPr/>
        </p:nvSpPr>
        <p:spPr>
          <a:xfrm>
            <a:off x="1531232" y="1472624"/>
            <a:ext cx="9142412" cy="646331"/>
          </a:xfrm>
          <a:prstGeom prst="rect">
            <a:avLst/>
          </a:prstGeom>
          <a:solidFill>
            <a:schemeClr val="bg2">
              <a:alpha val="0"/>
            </a:scheme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THE CAMBRIDGE SEVEN</a:t>
            </a:r>
          </a:p>
        </p:txBody>
      </p:sp>
    </p:spTree>
    <p:extLst>
      <p:ext uri="{BB962C8B-B14F-4D97-AF65-F5344CB8AC3E}">
        <p14:creationId xmlns:p14="http://schemas.microsoft.com/office/powerpoint/2010/main" val="2136123475"/>
      </p:ext>
    </p:extLst>
  </p:cSld>
  <p:clrMapOvr>
    <a:masterClrMapping/>
  </p:clrMapOvr>
  <p:transition>
    <p:random/>
  </p:transition>
</p:sld>
</file>

<file path=ppt/slides/slide2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hinasSpiritualNeedandClaims188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3428" y="381000"/>
            <a:ext cx="9149719" cy="6096000"/>
          </a:xfrm>
          <a:prstGeom prst="rect">
            <a:avLst/>
          </a:prstGeom>
        </p:spPr>
      </p:pic>
    </p:spTree>
    <p:extLst>
      <p:ext uri="{BB962C8B-B14F-4D97-AF65-F5344CB8AC3E}">
        <p14:creationId xmlns:p14="http://schemas.microsoft.com/office/powerpoint/2010/main" val="1859632757"/>
      </p:ext>
    </p:extLst>
  </p:cSld>
  <p:clrMapOvr>
    <a:masterClrMapping/>
  </p:clrMapOvr>
  <p:transition>
    <p:random/>
  </p:transition>
</p:sld>
</file>

<file path=ppt/slides/slide2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heHundre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19400" y="-1"/>
            <a:ext cx="6553200" cy="6866805"/>
          </a:xfrm>
          <a:prstGeom prst="rect">
            <a:avLst/>
          </a:prstGeom>
        </p:spPr>
      </p:pic>
      <p:sp>
        <p:nvSpPr>
          <p:cNvPr id="2" name="Rectangle 1">
            <a:extLst>
              <a:ext uri="{FF2B5EF4-FFF2-40B4-BE49-F238E27FC236}">
                <a16:creationId xmlns:a16="http://schemas.microsoft.com/office/drawing/2014/main" id="{DFAC6E36-35BE-2118-2E0E-C6682FB0BD3F}"/>
              </a:ext>
            </a:extLst>
          </p:cNvPr>
          <p:cNvSpPr/>
          <p:nvPr/>
        </p:nvSpPr>
        <p:spPr>
          <a:xfrm>
            <a:off x="-230425" y="1277331"/>
            <a:ext cx="12665725" cy="822960"/>
          </a:xfrm>
          <a:prstGeom prst="rect">
            <a:avLst/>
          </a:prstGeom>
          <a:solidFill>
            <a:srgbClr val="000514"/>
          </a:solidFill>
          <a:ln>
            <a:noFill/>
          </a:ln>
        </p:spPr>
        <p:txBody>
          <a:bodyPr wrap="square">
            <a:spAutoFit/>
          </a:bodyPr>
          <a:lstStyle/>
          <a:p>
            <a:pPr algn="ctr" rtl="1" eaLnBrk="0" fontAlgn="auto" hangingPunct="0">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4" name="Rectangle 3"/>
          <p:cNvSpPr/>
          <p:nvPr/>
        </p:nvSpPr>
        <p:spPr>
          <a:xfrm>
            <a:off x="1531232" y="1396424"/>
            <a:ext cx="9142412" cy="646331"/>
          </a:xfrm>
          <a:prstGeom prst="rect">
            <a:avLst/>
          </a:prstGeom>
          <a:solidFill>
            <a:schemeClr val="bg2">
              <a:alpha val="0"/>
            </a:scheme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100 MISSIONARIES WHO CAME IN 1888</a:t>
            </a:r>
          </a:p>
        </p:txBody>
      </p:sp>
    </p:spTree>
    <p:extLst>
      <p:ext uri="{BB962C8B-B14F-4D97-AF65-F5344CB8AC3E}">
        <p14:creationId xmlns:p14="http://schemas.microsoft.com/office/powerpoint/2010/main" val="789122245"/>
      </p:ext>
    </p:extLst>
  </p:cSld>
  <p:clrMapOvr>
    <a:masterClrMapping/>
  </p:clrMapOvr>
  <p:transition>
    <p:random/>
  </p:transition>
</p:sld>
</file>

<file path=ppt/slides/slide2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IM190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5101" y="0"/>
            <a:ext cx="6762335" cy="6858000"/>
          </a:xfrm>
          <a:prstGeom prst="rect">
            <a:avLst/>
          </a:prstGeom>
        </p:spPr>
      </p:pic>
      <p:sp>
        <p:nvSpPr>
          <p:cNvPr id="3" name="Rectangle 2">
            <a:extLst>
              <a:ext uri="{FF2B5EF4-FFF2-40B4-BE49-F238E27FC236}">
                <a16:creationId xmlns:a16="http://schemas.microsoft.com/office/drawing/2014/main" id="{5A5B056F-84A3-CF22-8B7F-2A1601C9C185}"/>
              </a:ext>
            </a:extLst>
          </p:cNvPr>
          <p:cNvSpPr/>
          <p:nvPr/>
        </p:nvSpPr>
        <p:spPr>
          <a:xfrm>
            <a:off x="-230425" y="743931"/>
            <a:ext cx="12665725" cy="822960"/>
          </a:xfrm>
          <a:prstGeom prst="rect">
            <a:avLst/>
          </a:prstGeom>
          <a:solidFill>
            <a:srgbClr val="000514"/>
          </a:solidFill>
          <a:ln>
            <a:noFill/>
          </a:ln>
        </p:spPr>
        <p:txBody>
          <a:bodyPr wrap="square">
            <a:spAutoFit/>
          </a:bodyPr>
          <a:lstStyle/>
          <a:p>
            <a:pPr algn="ctr" rtl="1" eaLnBrk="0" fontAlgn="auto" hangingPunct="0">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4" name="Rectangle 3"/>
          <p:cNvSpPr/>
          <p:nvPr/>
        </p:nvSpPr>
        <p:spPr>
          <a:xfrm>
            <a:off x="1531232" y="863024"/>
            <a:ext cx="9142412" cy="646331"/>
          </a:xfrm>
          <a:prstGeom prst="rect">
            <a:avLst/>
          </a:prstGeom>
          <a:solidFill>
            <a:schemeClr val="bg2">
              <a:alpha val="0"/>
            </a:scheme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CIM STATIONS 1902</a:t>
            </a:r>
          </a:p>
        </p:txBody>
      </p:sp>
    </p:spTree>
    <p:extLst>
      <p:ext uri="{BB962C8B-B14F-4D97-AF65-F5344CB8AC3E}">
        <p14:creationId xmlns:p14="http://schemas.microsoft.com/office/powerpoint/2010/main" val="3953983865"/>
      </p:ext>
    </p:extLst>
  </p:cSld>
  <p:clrMapOvr>
    <a:masterClrMapping/>
  </p:clrMapOvr>
  <p:transition>
    <p:random/>
  </p:transition>
</p:sld>
</file>

<file path=ppt/slides/slide2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638800" y="533400"/>
            <a:ext cx="4495800" cy="584775"/>
          </a:xfrm>
          <a:prstGeom prst="rect">
            <a:avLst/>
          </a:prstGeom>
          <a:solidFill>
            <a:schemeClr val="bg2">
              <a:alpha val="0"/>
            </a:scheme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TIMOTHY RICHARD</a:t>
            </a:r>
          </a:p>
        </p:txBody>
      </p:sp>
      <p:pic>
        <p:nvPicPr>
          <p:cNvPr id="3" name="Picture 2" descr="timothy_richard_at_4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40400" y="1219200"/>
            <a:ext cx="4318000" cy="5486400"/>
          </a:xfrm>
          <a:prstGeom prst="rect">
            <a:avLst/>
          </a:prstGeom>
        </p:spPr>
      </p:pic>
      <p:sp>
        <p:nvSpPr>
          <p:cNvPr id="5" name="Rectangle 4"/>
          <p:cNvSpPr/>
          <p:nvPr/>
        </p:nvSpPr>
        <p:spPr>
          <a:xfrm>
            <a:off x="0" y="539888"/>
            <a:ext cx="5638800" cy="5016758"/>
          </a:xfrm>
          <a:prstGeom prst="rect">
            <a:avLst/>
          </a:prstGeom>
          <a:solidFill>
            <a:schemeClr val="bg2">
              <a:alpha val="0"/>
            </a:scheme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4 CHURCH PLANTING EMPHASES:</a:t>
            </a:r>
          </a:p>
          <a:p>
            <a:pPr algn="ctr"/>
            <a:endParaRPr lang="en-US" sz="3200" b="1" dirty="0">
              <a:ln w="25400">
                <a:noFill/>
              </a:ln>
              <a:solidFill>
                <a:srgbClr val="FFFFFF"/>
              </a:solidFill>
              <a:effectLst>
                <a:glow rad="228600">
                  <a:schemeClr val="bg2"/>
                </a:glow>
              </a:effectLst>
              <a:latin typeface="Arial"/>
              <a:cs typeface="Arial"/>
            </a:endParaRPr>
          </a:p>
          <a:p>
            <a:pPr marL="514350" indent="-514350" algn="ctr">
              <a:buFont typeface="+mj-lt"/>
              <a:buAutoNum type="arabicPeriod"/>
            </a:pPr>
            <a:r>
              <a:rPr lang="en-US" sz="3200" b="1" dirty="0">
                <a:ln w="25400">
                  <a:noFill/>
                </a:ln>
                <a:solidFill>
                  <a:srgbClr val="FFFFFF"/>
                </a:solidFill>
                <a:effectLst>
                  <a:glow rad="228600">
                    <a:schemeClr val="bg2"/>
                  </a:glow>
                </a:effectLst>
                <a:latin typeface="Arial"/>
                <a:cs typeface="Arial"/>
              </a:rPr>
              <a:t>ADAPT TO CHINESE WAYS</a:t>
            </a:r>
          </a:p>
          <a:p>
            <a:pPr marL="514350" indent="-514350" algn="ctr">
              <a:buFont typeface="+mj-lt"/>
              <a:buAutoNum type="arabicPeriod"/>
            </a:pPr>
            <a:r>
              <a:rPr lang="en-US" sz="3200" b="1" dirty="0">
                <a:ln w="25400">
                  <a:noFill/>
                </a:ln>
                <a:solidFill>
                  <a:srgbClr val="FFFFFF"/>
                </a:solidFill>
                <a:effectLst>
                  <a:glow rad="228600">
                    <a:schemeClr val="bg2"/>
                  </a:glow>
                </a:effectLst>
                <a:latin typeface="Arial"/>
                <a:cs typeface="Arial"/>
              </a:rPr>
              <a:t>TRAIN CHINESE LEADERSHIP</a:t>
            </a:r>
          </a:p>
          <a:p>
            <a:pPr marL="514350" indent="-514350" algn="ctr">
              <a:buFont typeface="+mj-lt"/>
              <a:buAutoNum type="arabicPeriod"/>
            </a:pPr>
            <a:r>
              <a:rPr lang="en-US" sz="3200" b="1" dirty="0">
                <a:ln w="25400">
                  <a:noFill/>
                </a:ln>
                <a:solidFill>
                  <a:srgbClr val="FFFFFF"/>
                </a:solidFill>
                <a:effectLst>
                  <a:glow rad="228600">
                    <a:schemeClr val="bg2"/>
                  </a:glow>
                </a:effectLst>
                <a:latin typeface="Arial"/>
                <a:cs typeface="Arial"/>
              </a:rPr>
              <a:t>SELECT THE BEST EVANGELISTS</a:t>
            </a:r>
          </a:p>
          <a:p>
            <a:pPr marL="514350" indent="-514350" algn="ctr">
              <a:buFont typeface="+mj-lt"/>
              <a:buAutoNum type="arabicPeriod"/>
            </a:pPr>
            <a:r>
              <a:rPr lang="en-US" sz="3200" b="1" dirty="0">
                <a:ln w="25400">
                  <a:noFill/>
                </a:ln>
                <a:solidFill>
                  <a:srgbClr val="FFFFFF"/>
                </a:solidFill>
                <a:effectLst>
                  <a:glow rad="228600">
                    <a:schemeClr val="bg2"/>
                  </a:glow>
                </a:effectLst>
                <a:latin typeface="Arial"/>
                <a:cs typeface="Arial"/>
              </a:rPr>
              <a:t>LOVE THE CHINESE</a:t>
            </a:r>
          </a:p>
        </p:txBody>
      </p:sp>
    </p:spTree>
    <p:extLst>
      <p:ext uri="{BB962C8B-B14F-4D97-AF65-F5344CB8AC3E}">
        <p14:creationId xmlns:p14="http://schemas.microsoft.com/office/powerpoint/2010/main" val="2414044872"/>
      </p:ext>
    </p:extLst>
  </p:cSld>
  <p:clrMapOvr>
    <a:masterClrMapping/>
  </p:clrMapOvr>
  <p:transition>
    <p:random/>
  </p:transition>
</p:sld>
</file>

<file path=ppt/slides/slide2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ttieMo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3" name="Rectangle 2">
            <a:extLst>
              <a:ext uri="{FF2B5EF4-FFF2-40B4-BE49-F238E27FC236}">
                <a16:creationId xmlns:a16="http://schemas.microsoft.com/office/drawing/2014/main" id="{21B576FD-6223-DF2F-F619-9D73BC947364}"/>
              </a:ext>
            </a:extLst>
          </p:cNvPr>
          <p:cNvSpPr/>
          <p:nvPr/>
        </p:nvSpPr>
        <p:spPr>
          <a:xfrm>
            <a:off x="-1676400" y="0"/>
            <a:ext cx="6415500" cy="822960"/>
          </a:xfrm>
          <a:prstGeom prst="rect">
            <a:avLst/>
          </a:prstGeom>
          <a:solidFill>
            <a:srgbClr val="000514"/>
          </a:solidFill>
          <a:ln>
            <a:noFill/>
          </a:ln>
        </p:spPr>
        <p:txBody>
          <a:bodyPr wrap="square">
            <a:spAutoFit/>
          </a:bodyPr>
          <a:lstStyle/>
          <a:p>
            <a:pPr algn="ctr" rtl="1" eaLnBrk="0" fontAlgn="auto" hangingPunct="0">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4" name="Rectangle 3"/>
          <p:cNvSpPr/>
          <p:nvPr/>
        </p:nvSpPr>
        <p:spPr>
          <a:xfrm>
            <a:off x="-1135" y="101025"/>
            <a:ext cx="4344535" cy="584775"/>
          </a:xfrm>
          <a:prstGeom prst="rect">
            <a:avLst/>
          </a:prstGeom>
          <a:solidFill>
            <a:schemeClr val="bg2">
              <a:alpha val="0"/>
            </a:scheme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LOTTIE MOON</a:t>
            </a:r>
          </a:p>
        </p:txBody>
      </p:sp>
    </p:spTree>
    <p:extLst>
      <p:ext uri="{BB962C8B-B14F-4D97-AF65-F5344CB8AC3E}">
        <p14:creationId xmlns:p14="http://schemas.microsoft.com/office/powerpoint/2010/main" val="2212629660"/>
      </p:ext>
    </p:extLst>
  </p:cSld>
  <p:clrMapOvr>
    <a:masterClrMapping/>
  </p:clrMapOvr>
  <p:transition>
    <p:random/>
  </p:transition>
</p:sld>
</file>

<file path=ppt/slides/slide2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MtVernon10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34597"/>
            <a:ext cx="9144000" cy="6936828"/>
          </a:xfrm>
          <a:prstGeom prst="rect">
            <a:avLst/>
          </a:prstGeom>
        </p:spPr>
      </p:pic>
      <p:sp>
        <p:nvSpPr>
          <p:cNvPr id="2" name="Rectangle 1">
            <a:extLst>
              <a:ext uri="{FF2B5EF4-FFF2-40B4-BE49-F238E27FC236}">
                <a16:creationId xmlns:a16="http://schemas.microsoft.com/office/drawing/2014/main" id="{5F185FC8-99A2-F860-0A3A-5BD1F477A8A1}"/>
              </a:ext>
            </a:extLst>
          </p:cNvPr>
          <p:cNvSpPr/>
          <p:nvPr/>
        </p:nvSpPr>
        <p:spPr>
          <a:xfrm>
            <a:off x="-236863" y="5748307"/>
            <a:ext cx="12665725" cy="822960"/>
          </a:xfrm>
          <a:prstGeom prst="rect">
            <a:avLst/>
          </a:prstGeom>
          <a:solidFill>
            <a:srgbClr val="000514"/>
          </a:solidFill>
          <a:ln>
            <a:noFill/>
          </a:ln>
        </p:spPr>
        <p:txBody>
          <a:bodyPr wrap="square">
            <a:spAutoFit/>
          </a:bodyPr>
          <a:lstStyle/>
          <a:p>
            <a:pPr algn="ctr" rtl="1" eaLnBrk="0" fontAlgn="auto" hangingPunct="0">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3" name="Rectangle 2"/>
          <p:cNvSpPr/>
          <p:nvPr/>
        </p:nvSpPr>
        <p:spPr>
          <a:xfrm>
            <a:off x="914400" y="5867400"/>
            <a:ext cx="9753600" cy="646331"/>
          </a:xfrm>
          <a:prstGeom prst="rect">
            <a:avLst/>
          </a:prstGeom>
          <a:solidFill>
            <a:schemeClr val="bg2">
              <a:alpha val="0"/>
            </a:schemeClr>
          </a:solidFill>
          <a:ln>
            <a:noFill/>
          </a:ln>
        </p:spPr>
        <p:txBody>
          <a:bodyPr wrap="square">
            <a:spAutoFit/>
          </a:bodyPr>
          <a:lstStyle/>
          <a:p>
            <a:pPr algn="ctr"/>
            <a:r>
              <a:rPr lang="en-US" sz="3200" b="1" dirty="0">
                <a:ln w="25400">
                  <a:noFill/>
                </a:ln>
                <a:solidFill>
                  <a:srgbClr val="FFFFFF"/>
                </a:solidFill>
                <a:effectLst>
                  <a:glow rad="228600">
                    <a:schemeClr val="bg2"/>
                  </a:glow>
                </a:effectLst>
                <a:latin typeface="Arial"/>
                <a:cs typeface="Arial"/>
              </a:rPr>
              <a:t>MT HERMON 100</a:t>
            </a:r>
          </a:p>
        </p:txBody>
      </p:sp>
    </p:spTree>
    <p:extLst>
      <p:ext uri="{BB962C8B-B14F-4D97-AF65-F5344CB8AC3E}">
        <p14:creationId xmlns:p14="http://schemas.microsoft.com/office/powerpoint/2010/main" val="2591380548"/>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a:ext>
            </a:extLst>
          </a:blip>
          <a:srcRect/>
          <a:stretch>
            <a:fillRect/>
          </a:stretch>
        </p:blipFill>
        <p:spPr bwMode="auto">
          <a:xfrm>
            <a:off x="1524000" y="-76200"/>
            <a:ext cx="9144000" cy="6934200"/>
          </a:xfrm>
          <a:prstGeom prst="rect">
            <a:avLst/>
          </a:prstGeom>
          <a:solidFill>
            <a:srgbClr val="000514"/>
          </a:solidFill>
          <a:ln>
            <a:noFill/>
          </a:ln>
          <a:extLst>
            <a:ext uri="{FAA26D3D-D897-4be2-8F04-BA451C77F1D7}">
              <ma14:placeholderFlag xmlns:ma14="http://schemas.microsoft.com/office/mac/drawingml/2011/main" xmlns=""/>
            </a:ext>
          </a:extLst>
        </p:spPr>
      </p:pic>
      <p:sp>
        <p:nvSpPr>
          <p:cNvPr id="4" name="Rectangle 3">
            <a:extLst>
              <a:ext uri="{FF2B5EF4-FFF2-40B4-BE49-F238E27FC236}">
                <a16:creationId xmlns:a16="http://schemas.microsoft.com/office/drawing/2014/main" id="{D338EE16-8DB0-6398-E776-2E87A2D6921E}"/>
              </a:ext>
            </a:extLst>
          </p:cNvPr>
          <p:cNvSpPr/>
          <p:nvPr/>
        </p:nvSpPr>
        <p:spPr>
          <a:xfrm>
            <a:off x="-230425" y="1082040"/>
            <a:ext cx="12665725" cy="822960"/>
          </a:xfrm>
          <a:prstGeom prst="rect">
            <a:avLst/>
          </a:prstGeom>
          <a:solidFill>
            <a:srgbClr val="000514"/>
          </a:solidFill>
          <a:ln>
            <a:noFill/>
          </a:ln>
        </p:spPr>
        <p:txBody>
          <a:bodyPr wrap="square">
            <a:spAutoFit/>
          </a:bodyPr>
          <a:lstStyle/>
          <a:p>
            <a:pPr algn="ctr" rtl="1" eaLnBrk="0" fontAlgn="auto" hangingPunct="0">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3" name="Title 2"/>
          <p:cNvSpPr>
            <a:spLocks noGrp="1"/>
          </p:cNvSpPr>
          <p:nvPr>
            <p:ph type="title" idx="4294967295"/>
          </p:nvPr>
        </p:nvSpPr>
        <p:spPr>
          <a:xfrm>
            <a:off x="609600" y="1143000"/>
            <a:ext cx="10972800" cy="646331"/>
          </a:xfrm>
          <a:solidFill>
            <a:schemeClr val="bg2">
              <a:alpha val="0"/>
            </a:schemeClr>
          </a:solidFill>
          <a:ln>
            <a:noFill/>
          </a:ln>
        </p:spPr>
        <p:txBody>
          <a:bodyPr wrap="square">
            <a:spAutoFit/>
          </a:bodyPr>
          <a:lstStyle/>
          <a:p>
            <a:r>
              <a:rPr lang="en-US" sz="3200" kern="1200" dirty="0">
                <a:ln w="25400">
                  <a:noFill/>
                </a:ln>
                <a:solidFill>
                  <a:srgbClr val="FFFFFF"/>
                </a:solidFill>
                <a:effectLst>
                  <a:glow rad="228600">
                    <a:schemeClr val="bg2"/>
                  </a:glow>
                </a:effectLst>
                <a:latin typeface="Arial"/>
                <a:ea typeface="ＭＳ Ｐゴシック" charset="0"/>
                <a:cs typeface="Arial"/>
              </a:rPr>
              <a:t>CHINESE MARTYRS</a:t>
            </a:r>
          </a:p>
        </p:txBody>
      </p:sp>
    </p:spTree>
    <p:extLst>
      <p:ext uri="{BB962C8B-B14F-4D97-AF65-F5344CB8AC3E}">
        <p14:creationId xmlns:p14="http://schemas.microsoft.com/office/powerpoint/2010/main" val="1970231267"/>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3200" b="1" dirty="0">
                <a:solidFill>
                  <a:srgbClr val="000514"/>
                </a:solidFill>
                <a:latin typeface="Arial Black" charset="0"/>
                <a:cs typeface="Arial Black" charset="0"/>
              </a:rPr>
              <a:t>“</a:t>
            </a:r>
            <a:r>
              <a:rPr lang="en-US" sz="3200" b="1" dirty="0">
                <a:solidFill>
                  <a:srgbClr val="000514"/>
                </a:solidFill>
              </a:rPr>
              <a:t>Now the Lord seeing him walking in the market-place at noon said unto him: Would you desire to buy a carpenter? And he said to him: Yea. And the Lord said to him: I have a slave that is a carpenter and I desire to sell him.</a:t>
            </a:r>
            <a:r>
              <a:rPr lang="en-US" sz="3200" dirty="0">
                <a:solidFill>
                  <a:schemeClr val="bg2"/>
                </a:solidFill>
                <a:latin typeface="Arial Black" charset="0"/>
                <a:cs typeface="Arial Black" charset="0"/>
              </a:rPr>
              <a:t>”</a:t>
            </a:r>
            <a:endParaRPr lang="en-US" sz="3200" dirty="0"/>
          </a:p>
        </p:txBody>
      </p:sp>
    </p:spTree>
    <p:extLst>
      <p:ext uri="{BB962C8B-B14F-4D97-AF65-F5344CB8AC3E}">
        <p14:creationId xmlns:p14="http://schemas.microsoft.com/office/powerpoint/2010/main" val="2444394067"/>
      </p:ext>
    </p:extLst>
  </p:cSld>
  <p:clrMapOvr>
    <a:masterClrMapping/>
  </p:clrMapOvr>
  <p:transition>
    <p:random/>
  </p:transition>
</p:sld>
</file>

<file path=ppt/slides/slide2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524000" y="-152400"/>
            <a:ext cx="9144000" cy="7017307"/>
          </a:xfrm>
          <a:prstGeom prst="rect">
            <a:avLst/>
          </a:prstGeom>
          <a:solidFill>
            <a:schemeClr val="tx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Rectangle 1">
            <a:extLst>
              <a:ext uri="{FF2B5EF4-FFF2-40B4-BE49-F238E27FC236}">
                <a16:creationId xmlns:a16="http://schemas.microsoft.com/office/drawing/2014/main" id="{593D652D-F7C0-9B89-1E52-F6D8DCBA1171}"/>
              </a:ext>
            </a:extLst>
          </p:cNvPr>
          <p:cNvSpPr/>
          <p:nvPr/>
        </p:nvSpPr>
        <p:spPr>
          <a:xfrm>
            <a:off x="0" y="4049722"/>
            <a:ext cx="6019800" cy="822960"/>
          </a:xfrm>
          <a:prstGeom prst="rect">
            <a:avLst/>
          </a:prstGeom>
          <a:solidFill>
            <a:srgbClr val="000514"/>
          </a:solidFill>
          <a:ln>
            <a:noFill/>
          </a:ln>
        </p:spPr>
        <p:txBody>
          <a:bodyPr wrap="square">
            <a:spAutoFit/>
          </a:bodyPr>
          <a:lstStyle/>
          <a:p>
            <a:pPr algn="ctr" rtl="1" eaLnBrk="0" fontAlgn="auto" hangingPunct="0">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3" name="Rectangle 2"/>
          <p:cNvSpPr/>
          <p:nvPr/>
        </p:nvSpPr>
        <p:spPr>
          <a:xfrm>
            <a:off x="1683632" y="598945"/>
            <a:ext cx="4869568" cy="2246769"/>
          </a:xfrm>
          <a:prstGeom prst="rect">
            <a:avLst/>
          </a:prstGeom>
          <a:noFill/>
          <a:ln>
            <a:noFill/>
          </a:ln>
        </p:spPr>
        <p:txBody>
          <a:bodyPr wrap="square">
            <a:spAutoFit/>
          </a:bodyPr>
          <a:lstStyle/>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FOLK RELIGIONS</a:t>
            </a:r>
          </a:p>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BUDDHIST</a:t>
            </a:r>
          </a:p>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MUSLIMS</a:t>
            </a:r>
          </a:p>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CHRISTIANS</a:t>
            </a:r>
          </a:p>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 - ROMAN CATHOLIC</a:t>
            </a:r>
          </a:p>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 - PROTESTANT</a:t>
            </a:r>
          </a:p>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 - ORTHODOX</a:t>
            </a:r>
          </a:p>
        </p:txBody>
      </p:sp>
      <p:pic>
        <p:nvPicPr>
          <p:cNvPr id="4" name="Picture 3" descr="WorldChristianEncycloped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67600" y="2504186"/>
            <a:ext cx="2960594" cy="4353814"/>
          </a:xfrm>
          <a:prstGeom prst="rect">
            <a:avLst/>
          </a:prstGeom>
        </p:spPr>
      </p:pic>
      <p:sp>
        <p:nvSpPr>
          <p:cNvPr id="6" name="Rectangle 5"/>
          <p:cNvSpPr/>
          <p:nvPr/>
        </p:nvSpPr>
        <p:spPr>
          <a:xfrm>
            <a:off x="4343400" y="228601"/>
            <a:ext cx="3352800" cy="2554545"/>
          </a:xfrm>
          <a:prstGeom prst="rect">
            <a:avLst/>
          </a:prstGeom>
          <a:noFill/>
          <a:ln>
            <a:noFill/>
          </a:ln>
        </p:spPr>
        <p:txBody>
          <a:bodyPr wrap="square">
            <a:spAutoFit/>
          </a:bodyPr>
          <a:lstStyle/>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1900</a:t>
            </a:r>
          </a:p>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376,300,000 (79.7%)</a:t>
            </a:r>
          </a:p>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 60,000,000 (12.7%)</a:t>
            </a:r>
          </a:p>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 24,000,000 (5.1%)</a:t>
            </a:r>
          </a:p>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    1,670,000 (0.4%)</a:t>
            </a:r>
          </a:p>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    1,200,000 (0.2%)</a:t>
            </a:r>
          </a:p>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       436,000 (0.1%)</a:t>
            </a:r>
          </a:p>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         34,000 </a:t>
            </a:r>
          </a:p>
        </p:txBody>
      </p:sp>
      <p:sp>
        <p:nvSpPr>
          <p:cNvPr id="7" name="Rectangle 6"/>
          <p:cNvSpPr/>
          <p:nvPr/>
        </p:nvSpPr>
        <p:spPr>
          <a:xfrm>
            <a:off x="7467600" y="228601"/>
            <a:ext cx="3352800" cy="2554545"/>
          </a:xfrm>
          <a:prstGeom prst="rect">
            <a:avLst/>
          </a:prstGeom>
          <a:noFill/>
          <a:ln>
            <a:noFill/>
          </a:ln>
        </p:spPr>
        <p:txBody>
          <a:bodyPr wrap="square">
            <a:spAutoFit/>
          </a:bodyPr>
          <a:lstStyle/>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2000</a:t>
            </a:r>
          </a:p>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360,000,000 (28.5%)</a:t>
            </a:r>
          </a:p>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106,000,000 (8.4%)</a:t>
            </a:r>
          </a:p>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 19,000,000 (1.5%)</a:t>
            </a:r>
          </a:p>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  89,000,000 (7.1%)</a:t>
            </a:r>
          </a:p>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    7,000,000 (0.6%)</a:t>
            </a:r>
          </a:p>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   71,000,000 (6.0%)</a:t>
            </a:r>
          </a:p>
          <a:p>
            <a:pPr fontAlgn="auto">
              <a:spcBef>
                <a:spcPts val="0"/>
              </a:spcBef>
              <a:spcAft>
                <a:spcPts val="0"/>
              </a:spcAft>
              <a:defRPr/>
            </a:pPr>
            <a:r>
              <a:rPr lang="en-US" sz="2000" dirty="0">
                <a:ln w="25400">
                  <a:solidFill>
                    <a:srgbClr val="000000"/>
                  </a:solidFill>
                </a:ln>
                <a:effectLst>
                  <a:outerShdw blurRad="50800" dist="50800" dir="2700000" algn="tl" rotWithShape="0">
                    <a:srgbClr val="000000">
                      <a:alpha val="43000"/>
                    </a:srgbClr>
                  </a:outerShdw>
                </a:effectLst>
                <a:latin typeface="Futura XBlk BT Extra Black"/>
              </a:rPr>
              <a:t>         </a:t>
            </a:r>
          </a:p>
        </p:txBody>
      </p:sp>
      <p:sp>
        <p:nvSpPr>
          <p:cNvPr id="8" name="Rectangle 7"/>
          <p:cNvSpPr/>
          <p:nvPr/>
        </p:nvSpPr>
        <p:spPr>
          <a:xfrm>
            <a:off x="1981200" y="4138037"/>
            <a:ext cx="3962400" cy="646331"/>
          </a:xfrm>
          <a:prstGeom prst="rect">
            <a:avLst/>
          </a:prstGeom>
          <a:solidFill>
            <a:schemeClr val="bg2">
              <a:alpha val="0"/>
            </a:schemeClr>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US" sz="3200" b="1" dirty="0">
                <a:ln w="25400">
                  <a:noFill/>
                </a:ln>
                <a:solidFill>
                  <a:srgbClr val="FFFFFF"/>
                </a:solidFill>
                <a:effectLst>
                  <a:glow rad="228600">
                    <a:schemeClr val="bg2"/>
                  </a:glow>
                </a:effectLst>
                <a:latin typeface="Arial"/>
                <a:cs typeface="Arial"/>
              </a:rPr>
              <a:t>CHINA STATS</a:t>
            </a:r>
          </a:p>
        </p:txBody>
      </p:sp>
    </p:spTree>
    <p:extLst>
      <p:ext uri="{BB962C8B-B14F-4D97-AF65-F5344CB8AC3E}">
        <p14:creationId xmlns:p14="http://schemas.microsoft.com/office/powerpoint/2010/main" val="3874156982"/>
      </p:ext>
    </p:extLst>
  </p:cSld>
  <p:clrMapOvr>
    <a:masterClrMapping/>
  </p:clrMapOvr>
  <p:transition>
    <p:random/>
  </p:transition>
</p:sld>
</file>

<file path=ppt/slides/slide2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781299"/>
      </p:ext>
    </p:extLst>
  </p:cSld>
  <p:clrMapOvr>
    <a:masterClrMapping/>
  </p:clrMapOvr>
  <p:transition>
    <p:random/>
  </p:transition>
</p:sld>
</file>

<file path=ppt/slides/slide2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KoreaOld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10266468" cy="6858000"/>
          </a:xfrm>
          <a:prstGeom prst="rect">
            <a:avLst/>
          </a:prstGeom>
        </p:spPr>
      </p:pic>
      <p:sp>
        <p:nvSpPr>
          <p:cNvPr id="2" name="Rectangle 1">
            <a:extLst>
              <a:ext uri="{FF2B5EF4-FFF2-40B4-BE49-F238E27FC236}">
                <a16:creationId xmlns:a16="http://schemas.microsoft.com/office/drawing/2014/main" id="{140F4BF6-CAAA-C968-6D1E-8732D2C24603}"/>
              </a:ext>
            </a:extLst>
          </p:cNvPr>
          <p:cNvSpPr/>
          <p:nvPr/>
        </p:nvSpPr>
        <p:spPr>
          <a:xfrm>
            <a:off x="-236863" y="292685"/>
            <a:ext cx="12665725" cy="822960"/>
          </a:xfrm>
          <a:prstGeom prst="rect">
            <a:avLst/>
          </a:prstGeom>
          <a:solidFill>
            <a:srgbClr val="000514"/>
          </a:solidFill>
          <a:ln>
            <a:noFill/>
          </a:ln>
        </p:spPr>
        <p:txBody>
          <a:bodyPr wrap="square">
            <a:spAutoFit/>
          </a:bodyPr>
          <a:lstStyle/>
          <a:p>
            <a:pPr algn="ctr" rtl="1" eaLnBrk="0" fontAlgn="auto" hangingPunct="0">
              <a:spcBef>
                <a:spcPts val="0"/>
              </a:spcBef>
              <a:spcAft>
                <a:spcPts val="0"/>
              </a:spcAft>
            </a:pPr>
            <a:endParaRPr lang="en-US" sz="3600" b="1" dirty="0">
              <a:ln w="25400">
                <a:solidFill>
                  <a:srgbClr val="000000"/>
                </a:solidFill>
              </a:ln>
              <a:effectLst>
                <a:outerShdw blurRad="50800" dist="50800" dir="2700000" algn="tl" rotWithShape="0">
                  <a:srgbClr val="000000">
                    <a:alpha val="43000"/>
                  </a:srgbClr>
                </a:outerShdw>
              </a:effectLst>
              <a:latin typeface="Arial"/>
              <a:cs typeface="Arial"/>
            </a:endParaRPr>
          </a:p>
        </p:txBody>
      </p:sp>
      <p:sp>
        <p:nvSpPr>
          <p:cNvPr id="6" name="Rectangle 5"/>
          <p:cNvSpPr/>
          <p:nvPr/>
        </p:nvSpPr>
        <p:spPr>
          <a:xfrm>
            <a:off x="2743200" y="381000"/>
            <a:ext cx="6781800" cy="646331"/>
          </a:xfrm>
          <a:prstGeom prst="rect">
            <a:avLst/>
          </a:prstGeom>
          <a:solidFill>
            <a:schemeClr val="bg2">
              <a:alpha val="0"/>
            </a:schemeClr>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US" sz="3200" b="1" dirty="0">
                <a:ln w="25400">
                  <a:noFill/>
                </a:ln>
                <a:solidFill>
                  <a:srgbClr val="FFFFFF"/>
                </a:solidFill>
                <a:effectLst>
                  <a:glow rad="228600">
                    <a:schemeClr val="bg2"/>
                  </a:glow>
                </a:effectLst>
                <a:latin typeface="Arial"/>
                <a:cs typeface="Arial"/>
              </a:rPr>
              <a:t>ASIAN CHURCH HISTORY</a:t>
            </a:r>
          </a:p>
        </p:txBody>
      </p:sp>
      <p:sp>
        <p:nvSpPr>
          <p:cNvPr id="7"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1835 Japanese map based on old French document</a:t>
            </a:r>
          </a:p>
        </p:txBody>
      </p:sp>
    </p:spTree>
    <p:extLst>
      <p:ext uri="{BB962C8B-B14F-4D97-AF65-F5344CB8AC3E}">
        <p14:creationId xmlns:p14="http://schemas.microsoft.com/office/powerpoint/2010/main" val="1622680619"/>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Quelpae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0170" y="-64490"/>
            <a:ext cx="9527830" cy="6922490"/>
          </a:xfrm>
          <a:prstGeom prst="rect">
            <a:avLst/>
          </a:prstGeom>
        </p:spPr>
      </p:pic>
      <p:sp>
        <p:nvSpPr>
          <p:cNvPr id="3" name="Rectangle 2"/>
          <p:cNvSpPr/>
          <p:nvPr/>
        </p:nvSpPr>
        <p:spPr>
          <a:xfrm>
            <a:off x="1531232" y="1306323"/>
            <a:ext cx="9142412" cy="584775"/>
          </a:xfrm>
          <a:prstGeom prst="rect">
            <a:avLst/>
          </a:prstGeom>
          <a:solidFill>
            <a:srgbClr val="000000"/>
          </a:solidFill>
          <a:ln>
            <a:noFill/>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3200" dirty="0">
                <a:latin typeface="Arial Black" charset="0"/>
                <a:cs typeface="Arial Black" charset="0"/>
              </a:rPr>
              <a:t>HENDRICK HAMEL’S SHIPWRECK</a:t>
            </a:r>
          </a:p>
        </p:txBody>
      </p:sp>
    </p:spTree>
    <p:extLst>
      <p:ext uri="{BB962C8B-B14F-4D97-AF65-F5344CB8AC3E}">
        <p14:creationId xmlns:p14="http://schemas.microsoft.com/office/powerpoint/2010/main" val="2507595299"/>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endrickHamel.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6142" y="0"/>
            <a:ext cx="10281859" cy="6858000"/>
          </a:xfrm>
          <a:prstGeom prst="rect">
            <a:avLst/>
          </a:prstGeom>
        </p:spPr>
      </p:pic>
      <p:sp>
        <p:nvSpPr>
          <p:cNvPr id="3" name="Rectangle 2"/>
          <p:cNvSpPr/>
          <p:nvPr/>
        </p:nvSpPr>
        <p:spPr>
          <a:xfrm>
            <a:off x="1524000" y="2133600"/>
            <a:ext cx="9142412" cy="584776"/>
          </a:xfrm>
          <a:prstGeom prst="rect">
            <a:avLst/>
          </a:prstGeom>
          <a:solidFill>
            <a:schemeClr val="tx1"/>
          </a:solidFill>
          <a:ln>
            <a:noFill/>
          </a:ln>
        </p:spPr>
        <p:txBody>
          <a:bodyPr wrap="square">
            <a:spAutoFit/>
          </a:bodyPr>
          <a:lstStyle/>
          <a:p>
            <a:pPr algn="ctr" fontAlgn="auto">
              <a:spcBef>
                <a:spcPts val="0"/>
              </a:spcBef>
              <a:spcAft>
                <a:spcPts val="0"/>
              </a:spcAft>
              <a:defRPr/>
            </a:pPr>
            <a:r>
              <a:rPr lang="en-US" sz="3200" dirty="0">
                <a:ln w="25400">
                  <a:solidFill>
                    <a:srgbClr val="000000"/>
                  </a:solidFill>
                </a:ln>
                <a:solidFill>
                  <a:schemeClr val="bg2"/>
                </a:solidFill>
                <a:latin typeface="Arial"/>
                <a:cs typeface="Arial"/>
              </a:rPr>
              <a:t>HENDRICK HAMEL’S SHIPWRECK</a:t>
            </a:r>
          </a:p>
        </p:txBody>
      </p:sp>
      <p:sp>
        <p:nvSpPr>
          <p:cNvPr id="5" name="Rectangle 4"/>
          <p:cNvSpPr/>
          <p:nvPr/>
        </p:nvSpPr>
        <p:spPr>
          <a:xfrm>
            <a:off x="1600200" y="5410200"/>
            <a:ext cx="8305800" cy="1077218"/>
          </a:xfrm>
          <a:prstGeom prst="rect">
            <a:avLst/>
          </a:prstGeom>
          <a:solidFill>
            <a:schemeClr val="tx1"/>
          </a:solidFill>
          <a:ln>
            <a:noFill/>
          </a:ln>
        </p:spPr>
        <p:txBody>
          <a:bodyPr wrap="square">
            <a:spAutoFit/>
          </a:bodyPr>
          <a:lstStyle/>
          <a:p>
            <a:pPr algn="ctr" fontAlgn="auto">
              <a:spcBef>
                <a:spcPts val="0"/>
              </a:spcBef>
              <a:spcAft>
                <a:spcPts val="0"/>
              </a:spcAft>
              <a:defRPr/>
            </a:pPr>
            <a:r>
              <a:rPr lang="en-US" sz="3200" dirty="0" err="1">
                <a:ln w="25400">
                  <a:solidFill>
                    <a:srgbClr val="000000"/>
                  </a:solidFill>
                </a:ln>
                <a:solidFill>
                  <a:schemeClr val="bg2"/>
                </a:solidFill>
                <a:latin typeface="Arial"/>
                <a:cs typeface="Arial"/>
              </a:rPr>
              <a:t>Hendrick</a:t>
            </a:r>
            <a:r>
              <a:rPr lang="en-US" sz="3200" dirty="0">
                <a:ln w="25400">
                  <a:solidFill>
                    <a:srgbClr val="000000"/>
                  </a:solidFill>
                </a:ln>
                <a:solidFill>
                  <a:schemeClr val="bg2"/>
                </a:solidFill>
                <a:latin typeface="Arial"/>
                <a:cs typeface="Arial"/>
              </a:rPr>
              <a:t> Hamel was the first westerner to write about Korea with firsthand knowledge.</a:t>
            </a:r>
          </a:p>
        </p:txBody>
      </p:sp>
    </p:spTree>
    <p:extLst>
      <p:ext uri="{BB962C8B-B14F-4D97-AF65-F5344CB8AC3E}">
        <p14:creationId xmlns:p14="http://schemas.microsoft.com/office/powerpoint/2010/main" val="1487486734"/>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utzlaff.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59077"/>
            <a:ext cx="9144000" cy="13698877"/>
          </a:xfrm>
          <a:prstGeom prst="rect">
            <a:avLst/>
          </a:prstGeom>
          <a:solidFill>
            <a:srgbClr val="000514"/>
          </a:solidFill>
          <a:ln>
            <a:noFill/>
          </a:ln>
          <a:effectLst/>
        </p:spPr>
      </p:pic>
      <p:sp>
        <p:nvSpPr>
          <p:cNvPr id="3" name="Rectangle 2"/>
          <p:cNvSpPr/>
          <p:nvPr/>
        </p:nvSpPr>
        <p:spPr>
          <a:xfrm>
            <a:off x="1295400" y="0"/>
            <a:ext cx="9753600" cy="584776"/>
          </a:xfrm>
          <a:prstGeom prst="rect">
            <a:avLst/>
          </a:prstGeom>
          <a:solidFill>
            <a:srgbClr val="000000"/>
          </a:solidFill>
          <a:ln>
            <a:noFill/>
          </a:ln>
        </p:spPr>
        <p:txBody>
          <a:bodyPr wrap="square">
            <a:spAutoFit/>
          </a:bodyPr>
          <a:lstStyle/>
          <a:p>
            <a:pPr algn="ctr"/>
            <a:r>
              <a:rPr lang="en-US" sz="3200" dirty="0">
                <a:latin typeface="Arial Black" charset="0"/>
                <a:cs typeface="Arial Black" charset="0"/>
              </a:rPr>
              <a:t>CHARLES GUTZLAFF</a:t>
            </a:r>
          </a:p>
        </p:txBody>
      </p:sp>
    </p:spTree>
    <p:extLst>
      <p:ext uri="{BB962C8B-B14F-4D97-AF65-F5344CB8AC3E}">
        <p14:creationId xmlns:p14="http://schemas.microsoft.com/office/powerpoint/2010/main" val="3821523375"/>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jeju-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521984" y="-22562"/>
            <a:ext cx="9473881" cy="7032962"/>
          </a:xfrm>
          <a:prstGeom prst="rect">
            <a:avLst/>
          </a:prstGeom>
        </p:spPr>
      </p:pic>
      <p:sp>
        <p:nvSpPr>
          <p:cNvPr id="3" name="Rectangle 2"/>
          <p:cNvSpPr/>
          <p:nvPr/>
        </p:nvSpPr>
        <p:spPr>
          <a:xfrm>
            <a:off x="1531232" y="381000"/>
            <a:ext cx="9142412" cy="584776"/>
          </a:xfrm>
          <a:prstGeom prst="rect">
            <a:avLst/>
          </a:prstGeom>
          <a:solidFill>
            <a:schemeClr val="tx1"/>
          </a:solidFill>
          <a:ln>
            <a:noFill/>
          </a:ln>
        </p:spPr>
        <p:txBody>
          <a:bodyPr wrap="square">
            <a:spAutoFit/>
          </a:bodyPr>
          <a:lstStyle/>
          <a:p>
            <a:pPr algn="ctr" fontAlgn="auto">
              <a:spcBef>
                <a:spcPts val="0"/>
              </a:spcBef>
              <a:spcAft>
                <a:spcPts val="0"/>
              </a:spcAft>
            </a:pPr>
            <a:r>
              <a:rPr lang="en-US" sz="3200" dirty="0">
                <a:ln w="25400">
                  <a:solidFill>
                    <a:srgbClr val="000000"/>
                  </a:solidFill>
                </a:ln>
                <a:solidFill>
                  <a:schemeClr val="bg2"/>
                </a:solidFill>
                <a:latin typeface="Arial"/>
                <a:cs typeface="Arial"/>
              </a:rPr>
              <a:t>QUELPORT (JEJU ISLAND)</a:t>
            </a:r>
          </a:p>
        </p:txBody>
      </p:sp>
      <p:sp>
        <p:nvSpPr>
          <p:cNvPr id="5" name="Text Box 7"/>
          <p:cNvSpPr txBox="1">
            <a:spLocks noChangeArrowheads="1"/>
          </p:cNvSpPr>
          <p:nvPr/>
        </p:nvSpPr>
        <p:spPr bwMode="auto">
          <a:xfrm>
            <a:off x="2209800" y="2201882"/>
            <a:ext cx="7772400" cy="3970318"/>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i="1" dirty="0">
                <a:latin typeface="Arial Black" charset="0"/>
                <a:cs typeface="Arial Black" charset="0"/>
              </a:rPr>
              <a:t>“The most southern </a:t>
            </a:r>
            <a:r>
              <a:rPr lang="en-US" sz="2800" i="1" dirty="0" err="1">
                <a:latin typeface="Arial Black" charset="0"/>
                <a:cs typeface="Arial Black" charset="0"/>
              </a:rPr>
              <a:t>Quelport</a:t>
            </a:r>
            <a:r>
              <a:rPr lang="en-US" sz="2800" i="1" dirty="0">
                <a:latin typeface="Arial Black" charset="0"/>
                <a:cs typeface="Arial Black" charset="0"/>
              </a:rPr>
              <a:t> is a charming spot. It is well cultivated, and so conveniently situated, that if a factory was established here we might trade with the greatest of ease to Japan, Korea, </a:t>
            </a:r>
            <a:r>
              <a:rPr lang="en-US" sz="2800" i="1" dirty="0" err="1">
                <a:latin typeface="Arial Black" charset="0"/>
                <a:cs typeface="Arial Black" charset="0"/>
              </a:rPr>
              <a:t>manchuria</a:t>
            </a:r>
            <a:r>
              <a:rPr lang="en-US" sz="2800" i="1" dirty="0">
                <a:latin typeface="Arial Black" charset="0"/>
                <a:cs typeface="Arial Black" charset="0"/>
              </a:rPr>
              <a:t> and China. But if this is not done, could not such an island become a missionary station?”</a:t>
            </a:r>
            <a:endParaRPr lang="en-US" sz="1800" i="1" dirty="0">
              <a:latin typeface="Arial Black" charset="0"/>
              <a:cs typeface="Arial Black" charset="0"/>
            </a:endParaRPr>
          </a:p>
        </p:txBody>
      </p:sp>
    </p:spTree>
    <p:extLst>
      <p:ext uri="{BB962C8B-B14F-4D97-AF65-F5344CB8AC3E}">
        <p14:creationId xmlns:p14="http://schemas.microsoft.com/office/powerpoint/2010/main" val="3156309554"/>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FAA26D3D-D897-4be2-8F04-BA451C77F1D7}">
              <ma14:placeholderFlag xmlns="" xmlns:ma14="http://schemas.microsoft.com/office/mac/drawingml/2011/main"/>
            </a:ext>
          </a:extLst>
        </p:spPr>
      </p:pic>
      <p:sp>
        <p:nvSpPr>
          <p:cNvPr id="2" name="Title 1">
            <a:extLst>
              <a:ext uri="{FF2B5EF4-FFF2-40B4-BE49-F238E27FC236}">
                <a16:creationId xmlns:a16="http://schemas.microsoft.com/office/drawing/2014/main" id="{214A2F28-122B-A0A8-00B4-0CA4AFF94D08}"/>
              </a:ext>
            </a:extLst>
          </p:cNvPr>
          <p:cNvSpPr>
            <a:spLocks noGrp="1"/>
          </p:cNvSpPr>
          <p:nvPr>
            <p:ph type="title" idx="4294967295"/>
          </p:nvPr>
        </p:nvSpPr>
        <p:spPr>
          <a:xfrm>
            <a:off x="609600" y="492194"/>
            <a:ext cx="10972800" cy="707886"/>
          </a:xfrm>
          <a:solidFill>
            <a:srgbClr val="000000"/>
          </a:solidFill>
          <a:ln>
            <a:noFill/>
          </a:ln>
        </p:spPr>
        <p:txBody>
          <a:bodyPr wrap="square">
            <a:spAutoFit/>
          </a:bodyPr>
          <a:lstStyle/>
          <a:p>
            <a:r>
              <a:rPr lang="en-US" sz="4000" kern="1200" dirty="0">
                <a:solidFill>
                  <a:schemeClr val="tx1"/>
                </a:solidFill>
                <a:latin typeface="Arial Black" charset="0"/>
                <a:ea typeface="ＭＳ Ｐゴシック" charset="0"/>
                <a:cs typeface="Arial Black" charset="0"/>
              </a:rPr>
              <a:t>ROBERT THOMAS</a:t>
            </a:r>
          </a:p>
        </p:txBody>
      </p:sp>
    </p:spTree>
    <p:extLst>
      <p:ext uri="{BB962C8B-B14F-4D97-AF65-F5344CB8AC3E}">
        <p14:creationId xmlns:p14="http://schemas.microsoft.com/office/powerpoint/2010/main" val="1835692206"/>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ttack on General Sherm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0608" y="-609600"/>
            <a:ext cx="12811208" cy="9144000"/>
          </a:xfrm>
          <a:prstGeom prst="rect">
            <a:avLst/>
          </a:prstGeom>
        </p:spPr>
      </p:pic>
      <p:sp>
        <p:nvSpPr>
          <p:cNvPr id="3" name="Rectangle 2"/>
          <p:cNvSpPr/>
          <p:nvPr/>
        </p:nvSpPr>
        <p:spPr>
          <a:xfrm>
            <a:off x="1447800" y="0"/>
            <a:ext cx="9142412" cy="646331"/>
          </a:xfrm>
          <a:prstGeom prst="rect">
            <a:avLst/>
          </a:prstGeom>
          <a:solidFill>
            <a:srgbClr val="000000"/>
          </a:solidFill>
          <a:ln>
            <a:noFill/>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US" sz="3200" dirty="0">
                <a:latin typeface="Arial Black" charset="0"/>
                <a:cs typeface="Arial Black" charset="0"/>
              </a:rPr>
              <a:t>ATTACK ON GENERAL SHERMAN</a:t>
            </a:r>
          </a:p>
        </p:txBody>
      </p:sp>
    </p:spTree>
    <p:extLst>
      <p:ext uri="{BB962C8B-B14F-4D97-AF65-F5344CB8AC3E}">
        <p14:creationId xmlns:p14="http://schemas.microsoft.com/office/powerpoint/2010/main" val="719824571"/>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dpr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219200"/>
            <a:ext cx="9144000" cy="12192000"/>
          </a:xfrm>
          <a:prstGeom prst="rect">
            <a:avLst/>
          </a:prstGeom>
        </p:spPr>
      </p:pic>
      <p:sp>
        <p:nvSpPr>
          <p:cNvPr id="3" name="Rectangle 2"/>
          <p:cNvSpPr/>
          <p:nvPr/>
        </p:nvSpPr>
        <p:spPr>
          <a:xfrm>
            <a:off x="0" y="344269"/>
            <a:ext cx="12192000" cy="646331"/>
          </a:xfrm>
          <a:prstGeom prst="rect">
            <a:avLst/>
          </a:prstGeom>
          <a:solidFill>
            <a:srgbClr val="000000"/>
          </a:solidFill>
          <a:ln>
            <a:noFill/>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US" sz="3200" dirty="0">
                <a:latin typeface="Arial Black" charset="0"/>
                <a:cs typeface="Arial Black" charset="0"/>
              </a:rPr>
              <a:t>GENERAL SHERMAN MONUMENT IN N.K.</a:t>
            </a:r>
          </a:p>
        </p:txBody>
      </p:sp>
      <p:sp>
        <p:nvSpPr>
          <p:cNvPr id="4" name="Rectangle 3"/>
          <p:cNvSpPr/>
          <p:nvPr/>
        </p:nvSpPr>
        <p:spPr>
          <a:xfrm>
            <a:off x="1905000" y="3846255"/>
            <a:ext cx="8305800" cy="1754327"/>
          </a:xfrm>
          <a:prstGeom prst="rect">
            <a:avLst/>
          </a:prstGeom>
          <a:solidFill>
            <a:srgbClr val="000000"/>
          </a:solidFill>
          <a:ln>
            <a:noFill/>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US" sz="3200" dirty="0">
                <a:latin typeface="Arial Black" charset="0"/>
                <a:cs typeface="Arial Black" charset="0"/>
              </a:rPr>
              <a:t>Robert Thomas was </a:t>
            </a:r>
          </a:p>
          <a:p>
            <a:pPr algn="ctr"/>
            <a:r>
              <a:rPr lang="en-US" sz="3200" dirty="0">
                <a:latin typeface="Arial Black" charset="0"/>
                <a:cs typeface="Arial Black" charset="0"/>
              </a:rPr>
              <a:t>the first Protestant foreign missionary martyr to Korea.</a:t>
            </a:r>
          </a:p>
        </p:txBody>
      </p:sp>
    </p:spTree>
    <p:extLst>
      <p:ext uri="{BB962C8B-B14F-4D97-AF65-F5344CB8AC3E}">
        <p14:creationId xmlns:p14="http://schemas.microsoft.com/office/powerpoint/2010/main" val="303237510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3200" b="1" dirty="0">
                <a:solidFill>
                  <a:srgbClr val="000514"/>
                </a:solidFill>
                <a:latin typeface="Arial Black" charset="0"/>
                <a:cs typeface="Arial Black" charset="0"/>
              </a:rPr>
              <a:t>“</a:t>
            </a:r>
            <a:r>
              <a:rPr lang="en-US" sz="3200" b="1" dirty="0">
                <a:solidFill>
                  <a:srgbClr val="000514"/>
                </a:solidFill>
              </a:rPr>
              <a:t>And so saying he showed him Thomas afar off, and agreed with him for three </a:t>
            </a:r>
            <a:r>
              <a:rPr lang="en-US" sz="3200" b="1" dirty="0" err="1">
                <a:solidFill>
                  <a:srgbClr val="000514"/>
                </a:solidFill>
              </a:rPr>
              <a:t>litrae</a:t>
            </a:r>
            <a:r>
              <a:rPr lang="en-US" sz="3200" b="1" dirty="0">
                <a:solidFill>
                  <a:srgbClr val="000514"/>
                </a:solidFill>
              </a:rPr>
              <a:t> of silver unstamped, and wrote a deed of sale, saying:</a:t>
            </a:r>
            <a:r>
              <a:rPr lang="en-US" sz="3200" dirty="0">
                <a:solidFill>
                  <a:schemeClr val="bg2"/>
                </a:solidFill>
                <a:latin typeface="Arial Black" charset="0"/>
                <a:cs typeface="Arial Black" charset="0"/>
              </a:rPr>
              <a:t>”</a:t>
            </a:r>
            <a:endParaRPr lang="en-US" sz="3200" dirty="0"/>
          </a:p>
        </p:txBody>
      </p:sp>
    </p:spTree>
    <p:extLst>
      <p:ext uri="{BB962C8B-B14F-4D97-AF65-F5344CB8AC3E}">
        <p14:creationId xmlns:p14="http://schemas.microsoft.com/office/powerpoint/2010/main" val="665124725"/>
      </p:ext>
    </p:extLst>
  </p:cSld>
  <p:clrMapOvr>
    <a:masterClrMapping/>
  </p:clrMapOvr>
  <p:transition>
    <p:random/>
  </p:transition>
</p:sld>
</file>

<file path=ppt/slides/slide2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531232" y="381000"/>
            <a:ext cx="9142412" cy="646331"/>
          </a:xfrm>
          <a:prstGeom prst="rect">
            <a:avLst/>
          </a:prstGeom>
          <a:solidFill>
            <a:srgbClr val="000000"/>
          </a:solidFill>
          <a:ln>
            <a:noFill/>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US" sz="3200" dirty="0">
                <a:latin typeface="Arial Black" charset="0"/>
                <a:cs typeface="Arial Black" charset="0"/>
              </a:rPr>
              <a:t>JOHN ROSS</a:t>
            </a:r>
          </a:p>
        </p:txBody>
      </p:sp>
      <p:pic>
        <p:nvPicPr>
          <p:cNvPr id="4" name="Picture 3" descr="John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53200" y="1143000"/>
            <a:ext cx="4495800" cy="5857760"/>
          </a:xfrm>
          <a:prstGeom prst="rect">
            <a:avLst/>
          </a:prstGeom>
        </p:spPr>
      </p:pic>
      <p:sp>
        <p:nvSpPr>
          <p:cNvPr id="5" name="Rectangle 4"/>
          <p:cNvSpPr/>
          <p:nvPr/>
        </p:nvSpPr>
        <p:spPr>
          <a:xfrm>
            <a:off x="30186" y="2266027"/>
            <a:ext cx="6065814" cy="2062103"/>
          </a:xfrm>
          <a:prstGeom prst="rect">
            <a:avLst/>
          </a:prstGeom>
          <a:solidFill>
            <a:srgbClr val="000000"/>
          </a:solidFill>
          <a:ln>
            <a:noFill/>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US" sz="3200" dirty="0">
                <a:latin typeface="Arial Black" charset="0"/>
                <a:cs typeface="Arial Black" charset="0"/>
              </a:rPr>
              <a:t>John Ross translated</a:t>
            </a:r>
          </a:p>
          <a:p>
            <a:pPr algn="ctr"/>
            <a:r>
              <a:rPr lang="en-US" sz="3200" dirty="0">
                <a:latin typeface="Arial Black" charset="0"/>
                <a:cs typeface="Arial Black" charset="0"/>
              </a:rPr>
              <a:t>the first complete copy of </a:t>
            </a:r>
          </a:p>
          <a:p>
            <a:pPr algn="ctr"/>
            <a:r>
              <a:rPr lang="en-US" sz="3200" dirty="0">
                <a:latin typeface="Arial Black" charset="0"/>
                <a:cs typeface="Arial Black" charset="0"/>
              </a:rPr>
              <a:t>the Korean New Testament.</a:t>
            </a:r>
          </a:p>
        </p:txBody>
      </p:sp>
    </p:spTree>
    <p:extLst>
      <p:ext uri="{BB962C8B-B14F-4D97-AF65-F5344CB8AC3E}">
        <p14:creationId xmlns:p14="http://schemas.microsoft.com/office/powerpoint/2010/main" val="1944621881"/>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531232" y="381000"/>
            <a:ext cx="9142412" cy="646331"/>
          </a:xfrm>
          <a:prstGeom prst="rect">
            <a:avLst/>
          </a:prstGeom>
          <a:solidFill>
            <a:srgbClr val="000000"/>
          </a:solidFill>
          <a:ln>
            <a:noFill/>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US" sz="3200" dirty="0">
                <a:latin typeface="Arial Black" charset="0"/>
                <a:cs typeface="Arial Black" charset="0"/>
              </a:rPr>
              <a:t>DR. HORACE ALLEN</a:t>
            </a:r>
          </a:p>
        </p:txBody>
      </p:sp>
      <p:pic>
        <p:nvPicPr>
          <p:cNvPr id="2" name="Picture 1" descr="Horace_Allen.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38600" y="1116263"/>
            <a:ext cx="4126782" cy="5755774"/>
          </a:xfrm>
          <a:prstGeom prst="rect">
            <a:avLst/>
          </a:prstGeom>
        </p:spPr>
      </p:pic>
      <p:sp>
        <p:nvSpPr>
          <p:cNvPr id="4" name="Rectangle 3"/>
          <p:cNvSpPr/>
          <p:nvPr/>
        </p:nvSpPr>
        <p:spPr>
          <a:xfrm>
            <a:off x="1905000" y="4825424"/>
            <a:ext cx="8305800" cy="1200329"/>
          </a:xfrm>
          <a:prstGeom prst="rect">
            <a:avLst/>
          </a:prstGeom>
          <a:solidFill>
            <a:srgbClr val="000000"/>
          </a:solidFill>
          <a:ln>
            <a:noFill/>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US" sz="3200" dirty="0">
                <a:latin typeface="Arial Black" charset="0"/>
                <a:cs typeface="Arial Black" charset="0"/>
              </a:rPr>
              <a:t>Dr. Horace Allen </a:t>
            </a:r>
          </a:p>
          <a:p>
            <a:pPr algn="ctr"/>
            <a:r>
              <a:rPr lang="en-US" sz="3200" dirty="0">
                <a:latin typeface="Arial Black" charset="0"/>
                <a:cs typeface="Arial Black" charset="0"/>
              </a:rPr>
              <a:t>saved Prince Min’s life</a:t>
            </a:r>
          </a:p>
        </p:txBody>
      </p:sp>
    </p:spTree>
    <p:extLst>
      <p:ext uri="{BB962C8B-B14F-4D97-AF65-F5344CB8AC3E}">
        <p14:creationId xmlns:p14="http://schemas.microsoft.com/office/powerpoint/2010/main" val="3937496162"/>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everanc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72047"/>
            <a:ext cx="9144000" cy="7011831"/>
          </a:xfrm>
          <a:prstGeom prst="rect">
            <a:avLst/>
          </a:prstGeom>
        </p:spPr>
      </p:pic>
      <p:sp>
        <p:nvSpPr>
          <p:cNvPr id="3" name="Rectangle 2"/>
          <p:cNvSpPr/>
          <p:nvPr/>
        </p:nvSpPr>
        <p:spPr>
          <a:xfrm>
            <a:off x="1531232" y="381000"/>
            <a:ext cx="9142412" cy="646331"/>
          </a:xfrm>
          <a:prstGeom prst="rect">
            <a:avLst/>
          </a:prstGeom>
          <a:solidFill>
            <a:srgbClr val="000000"/>
          </a:solidFill>
          <a:ln>
            <a:noFill/>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US" sz="3200" dirty="0">
                <a:latin typeface="Arial Black" charset="0"/>
                <a:cs typeface="Arial Black" charset="0"/>
              </a:rPr>
              <a:t>KOREA’S FIRST MEDICAL CENTER</a:t>
            </a:r>
          </a:p>
        </p:txBody>
      </p:sp>
    </p:spTree>
    <p:extLst>
      <p:ext uri="{BB962C8B-B14F-4D97-AF65-F5344CB8AC3E}">
        <p14:creationId xmlns:p14="http://schemas.microsoft.com/office/powerpoint/2010/main" val="370991202"/>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531232" y="381000"/>
            <a:ext cx="9142412" cy="646331"/>
          </a:xfrm>
          <a:prstGeom prst="rect">
            <a:avLst/>
          </a:prstGeom>
          <a:solidFill>
            <a:srgbClr val="000000"/>
          </a:solidFill>
          <a:ln>
            <a:noFill/>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US" sz="3200" dirty="0">
                <a:latin typeface="Arial Black" charset="0"/>
                <a:cs typeface="Arial Black" charset="0"/>
              </a:rPr>
              <a:t>HENRY APPENZELLER</a:t>
            </a:r>
          </a:p>
        </p:txBody>
      </p:sp>
      <p:pic>
        <p:nvPicPr>
          <p:cNvPr id="4" name="Picture 3" descr="Appenzell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9000" y="1017270"/>
            <a:ext cx="5334000" cy="5840730"/>
          </a:xfrm>
          <a:prstGeom prst="rect">
            <a:avLst/>
          </a:prstGeom>
        </p:spPr>
      </p:pic>
    </p:spTree>
    <p:extLst>
      <p:ext uri="{BB962C8B-B14F-4D97-AF65-F5344CB8AC3E}">
        <p14:creationId xmlns:p14="http://schemas.microsoft.com/office/powerpoint/2010/main" val="898658326"/>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Baekja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800" y="0"/>
            <a:ext cx="10568836" cy="6858000"/>
          </a:xfrm>
          <a:prstGeom prst="rect">
            <a:avLst/>
          </a:prstGeom>
        </p:spPr>
      </p:pic>
      <p:sp>
        <p:nvSpPr>
          <p:cNvPr id="3" name="Rectangle 2"/>
          <p:cNvSpPr/>
          <p:nvPr/>
        </p:nvSpPr>
        <p:spPr>
          <a:xfrm>
            <a:off x="1531232" y="381000"/>
            <a:ext cx="9142412" cy="646331"/>
          </a:xfrm>
          <a:prstGeom prst="rect">
            <a:avLst/>
          </a:prstGeom>
          <a:solidFill>
            <a:srgbClr val="000000"/>
          </a:solidFill>
          <a:ln>
            <a:noFill/>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US" sz="3200" dirty="0">
                <a:latin typeface="Arial Black" charset="0"/>
                <a:cs typeface="Arial Black" charset="0"/>
              </a:rPr>
              <a:t>BAEKJAE SCHOOL</a:t>
            </a:r>
          </a:p>
        </p:txBody>
      </p:sp>
    </p:spTree>
    <p:extLst>
      <p:ext uri="{BB962C8B-B14F-4D97-AF65-F5344CB8AC3E}">
        <p14:creationId xmlns:p14="http://schemas.microsoft.com/office/powerpoint/2010/main" val="3581537468"/>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531232" y="381000"/>
            <a:ext cx="9142412" cy="646331"/>
          </a:xfrm>
          <a:prstGeom prst="rect">
            <a:avLst/>
          </a:prstGeom>
          <a:solidFill>
            <a:srgbClr val="000000"/>
          </a:solidFill>
          <a:ln>
            <a:noFill/>
          </a:ln>
        </p:spPr>
        <p:txBody>
          <a:bodyPr wrap="square">
            <a:spAutoFit/>
          </a:bodyPr>
          <a:lstStyle/>
          <a:p>
            <a:pPr algn="ctr"/>
            <a:r>
              <a:rPr lang="en-US" sz="3200" dirty="0">
                <a:latin typeface="Arial Black" charset="0"/>
                <a:cs typeface="Arial Black" charset="0"/>
              </a:rPr>
              <a:t>HORACE UNDERWOOD</a:t>
            </a:r>
          </a:p>
        </p:txBody>
      </p:sp>
      <p:pic>
        <p:nvPicPr>
          <p:cNvPr id="2" name="Picture 1" descr="horace_grant_underwoo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14800" y="914401"/>
            <a:ext cx="4038600" cy="5808323"/>
          </a:xfrm>
          <a:prstGeom prst="rect">
            <a:avLst/>
          </a:prstGeom>
        </p:spPr>
      </p:pic>
    </p:spTree>
    <p:extLst>
      <p:ext uri="{BB962C8B-B14F-4D97-AF65-F5344CB8AC3E}">
        <p14:creationId xmlns:p14="http://schemas.microsoft.com/office/powerpoint/2010/main" val="2455472935"/>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TopKnot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801" y="0"/>
            <a:ext cx="10806545" cy="6858000"/>
          </a:xfrm>
          <a:prstGeom prst="rect">
            <a:avLst/>
          </a:prstGeom>
          <a:solidFill>
            <a:srgbClr val="000514"/>
          </a:solidFill>
        </p:spPr>
      </p:pic>
      <p:sp>
        <p:nvSpPr>
          <p:cNvPr id="3" name="Rectangle 2"/>
          <p:cNvSpPr/>
          <p:nvPr/>
        </p:nvSpPr>
        <p:spPr>
          <a:xfrm>
            <a:off x="1531232" y="381000"/>
            <a:ext cx="9142412" cy="646331"/>
          </a:xfrm>
          <a:prstGeom prst="rect">
            <a:avLst/>
          </a:prstGeom>
          <a:solidFill>
            <a:srgbClr val="000000"/>
          </a:solidFill>
          <a:ln>
            <a:noFill/>
          </a:ln>
        </p:spPr>
        <p:txBody>
          <a:bodyPr wrap="square">
            <a:spAutoFit/>
          </a:bodyPr>
          <a:lstStyle/>
          <a:p>
            <a:pPr algn="ctr"/>
            <a:r>
              <a:rPr lang="en-US" sz="3200" dirty="0">
                <a:latin typeface="Arial Black" charset="0"/>
                <a:cs typeface="Arial Black" charset="0"/>
              </a:rPr>
              <a:t>15 YEARS AMONG THE TOP-KNOTS</a:t>
            </a:r>
          </a:p>
        </p:txBody>
      </p:sp>
    </p:spTree>
    <p:extLst>
      <p:ext uri="{BB962C8B-B14F-4D97-AF65-F5344CB8AC3E}">
        <p14:creationId xmlns:p14="http://schemas.microsoft.com/office/powerpoint/2010/main" val="4255431901"/>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7315200" y="381001"/>
            <a:ext cx="4495800" cy="646331"/>
          </a:xfrm>
          <a:prstGeom prst="rect">
            <a:avLst/>
          </a:prstGeom>
          <a:solidFill>
            <a:srgbClr val="000000"/>
          </a:solidFill>
          <a:ln>
            <a:noFill/>
          </a:ln>
        </p:spPr>
        <p:txBody>
          <a:bodyPr wrap="square">
            <a:spAutoFit/>
          </a:bodyPr>
          <a:lstStyle/>
          <a:p>
            <a:pPr algn="ctr"/>
            <a:r>
              <a:rPr lang="en-US" sz="3200" dirty="0">
                <a:latin typeface="Arial Black" charset="0"/>
                <a:cs typeface="Arial Black" charset="0"/>
              </a:rPr>
              <a:t>JOHN NEVIUS</a:t>
            </a:r>
          </a:p>
        </p:txBody>
      </p:sp>
      <p:sp>
        <p:nvSpPr>
          <p:cNvPr id="5" name="Rectangle 4"/>
          <p:cNvSpPr/>
          <p:nvPr/>
        </p:nvSpPr>
        <p:spPr>
          <a:xfrm>
            <a:off x="381000" y="1066800"/>
            <a:ext cx="7391400" cy="3970318"/>
          </a:xfrm>
          <a:prstGeom prst="rect">
            <a:avLst/>
          </a:prstGeom>
          <a:solidFill>
            <a:srgbClr val="000000"/>
          </a:solidFill>
          <a:ln>
            <a:noFill/>
          </a:ln>
        </p:spPr>
        <p:txBody>
          <a:bodyPr wrap="square">
            <a:spAutoFit/>
          </a:bodyPr>
          <a:lstStyle/>
          <a:p>
            <a:pPr algn="ctr"/>
            <a:r>
              <a:rPr lang="en-US" sz="3200" dirty="0">
                <a:latin typeface="Arial Black" charset="0"/>
                <a:cs typeface="Arial Black" charset="0"/>
              </a:rPr>
              <a:t>John </a:t>
            </a:r>
            <a:r>
              <a:rPr lang="en-US" sz="3200" dirty="0" err="1">
                <a:latin typeface="Arial Black" charset="0"/>
                <a:cs typeface="Arial Black" charset="0"/>
              </a:rPr>
              <a:t>Nevius</a:t>
            </a:r>
            <a:r>
              <a:rPr lang="en-US" sz="3200" dirty="0">
                <a:latin typeface="Arial Black" charset="0"/>
                <a:cs typeface="Arial Black" charset="0"/>
              </a:rPr>
              <a:t> not only emphasized evangelism and Bible study but taught the 3-self principles of church growth: </a:t>
            </a:r>
          </a:p>
          <a:p>
            <a:pPr marL="514350" indent="-514350" algn="ctr">
              <a:buFont typeface="+mj-lt"/>
              <a:buAutoNum type="arabicPeriod"/>
            </a:pPr>
            <a:r>
              <a:rPr lang="en-US" sz="3200" dirty="0">
                <a:latin typeface="Arial Black" charset="0"/>
                <a:cs typeface="Arial Black" charset="0"/>
              </a:rPr>
              <a:t>self propagating, </a:t>
            </a:r>
          </a:p>
          <a:p>
            <a:pPr marL="514350" indent="-514350" algn="ctr">
              <a:buFont typeface="+mj-lt"/>
              <a:buAutoNum type="arabicPeriod"/>
            </a:pPr>
            <a:r>
              <a:rPr lang="en-US" sz="3200" dirty="0">
                <a:latin typeface="Arial Black" charset="0"/>
                <a:cs typeface="Arial Black" charset="0"/>
              </a:rPr>
              <a:t>self governing &amp; </a:t>
            </a:r>
          </a:p>
          <a:p>
            <a:pPr marL="514350" indent="-514350" algn="ctr">
              <a:buFont typeface="+mj-lt"/>
              <a:buAutoNum type="arabicPeriod"/>
            </a:pPr>
            <a:r>
              <a:rPr lang="en-US" sz="3200" dirty="0">
                <a:latin typeface="Arial Black" charset="0"/>
                <a:cs typeface="Arial Black" charset="0"/>
              </a:rPr>
              <a:t>self-supporting.</a:t>
            </a:r>
          </a:p>
        </p:txBody>
      </p:sp>
      <p:pic>
        <p:nvPicPr>
          <p:cNvPr id="4" name="Picture 3" descr="John_Livingston_Neviu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96200" y="1066800"/>
            <a:ext cx="3971925" cy="5705475"/>
          </a:xfrm>
          <a:prstGeom prst="rect">
            <a:avLst/>
          </a:prstGeom>
        </p:spPr>
      </p:pic>
    </p:spTree>
    <p:extLst>
      <p:ext uri="{BB962C8B-B14F-4D97-AF65-F5344CB8AC3E}">
        <p14:creationId xmlns:p14="http://schemas.microsoft.com/office/powerpoint/2010/main" val="3922775790"/>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Korean Penteco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7601" y="1710"/>
            <a:ext cx="4876799" cy="6841750"/>
          </a:xfrm>
          <a:prstGeom prst="rect">
            <a:avLst/>
          </a:prstGeom>
        </p:spPr>
      </p:pic>
    </p:spTree>
    <p:extLst>
      <p:ext uri="{BB962C8B-B14F-4D97-AF65-F5344CB8AC3E}">
        <p14:creationId xmlns:p14="http://schemas.microsoft.com/office/powerpoint/2010/main" val="2148202348"/>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KoreanEvangelists.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8700" y="-47574"/>
            <a:ext cx="10134600" cy="6875094"/>
          </a:xfrm>
          <a:prstGeom prst="rect">
            <a:avLst/>
          </a:prstGeom>
          <a:solidFill>
            <a:srgbClr val="000000"/>
          </a:solidFill>
          <a:ln>
            <a:noFill/>
          </a:ln>
        </p:spPr>
      </p:pic>
      <p:sp>
        <p:nvSpPr>
          <p:cNvPr id="3" name="Rectangle 2"/>
          <p:cNvSpPr/>
          <p:nvPr/>
        </p:nvSpPr>
        <p:spPr>
          <a:xfrm>
            <a:off x="0" y="3124200"/>
            <a:ext cx="12192000" cy="646331"/>
          </a:xfrm>
          <a:prstGeom prst="rect">
            <a:avLst/>
          </a:prstGeom>
          <a:solidFill>
            <a:srgbClr val="000000"/>
          </a:solidFill>
          <a:ln>
            <a:noFill/>
          </a:ln>
        </p:spPr>
        <p:txBody>
          <a:bodyPr wrap="square">
            <a:spAutoFit/>
          </a:bodyPr>
          <a:lstStyle/>
          <a:p>
            <a:pPr algn="ctr"/>
            <a:r>
              <a:rPr lang="en-US" sz="3200" dirty="0">
                <a:latin typeface="Arial Black" charset="0"/>
                <a:cs typeface="Arial Black" charset="0"/>
              </a:rPr>
              <a:t>1907 PYONGYANG REVIVAL EVANGELISTS</a:t>
            </a:r>
          </a:p>
        </p:txBody>
      </p:sp>
      <p:sp>
        <p:nvSpPr>
          <p:cNvPr id="6"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First Graduating Class, Pyongyang Seminary (1907)</a:t>
            </a:r>
          </a:p>
        </p:txBody>
      </p:sp>
      <p:sp>
        <p:nvSpPr>
          <p:cNvPr id="7" name="Rectangle 6"/>
          <p:cNvSpPr/>
          <p:nvPr/>
        </p:nvSpPr>
        <p:spPr>
          <a:xfrm>
            <a:off x="0" y="4114801"/>
            <a:ext cx="12192000" cy="1754327"/>
          </a:xfrm>
          <a:prstGeom prst="rect">
            <a:avLst/>
          </a:prstGeom>
          <a:solidFill>
            <a:srgbClr val="000000"/>
          </a:solidFill>
          <a:ln>
            <a:noFill/>
          </a:ln>
        </p:spPr>
        <p:txBody>
          <a:bodyPr wrap="square">
            <a:spAutoFit/>
          </a:bodyPr>
          <a:lstStyle/>
          <a:p>
            <a:pPr algn="ctr"/>
            <a:r>
              <a:rPr lang="en-US" sz="3200" dirty="0">
                <a:latin typeface="Arial Black" charset="0"/>
                <a:cs typeface="Arial Black" charset="0"/>
              </a:rPr>
              <a:t>The Pyongyang revival included sincere prayer, a desire to be close to God, confession of sin with a humble mind &amp; being others-centered.</a:t>
            </a:r>
          </a:p>
        </p:txBody>
      </p:sp>
    </p:spTree>
    <p:extLst>
      <p:ext uri="{BB962C8B-B14F-4D97-AF65-F5344CB8AC3E}">
        <p14:creationId xmlns:p14="http://schemas.microsoft.com/office/powerpoint/2010/main" val="65654609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3200" b="1" dirty="0">
                <a:solidFill>
                  <a:srgbClr val="000514"/>
                </a:solidFill>
                <a:latin typeface="Arial Black" charset="0"/>
                <a:cs typeface="Arial Black" charset="0"/>
              </a:rPr>
              <a:t>“</a:t>
            </a:r>
            <a:r>
              <a:rPr lang="en-US" sz="3200" b="1" dirty="0">
                <a:solidFill>
                  <a:srgbClr val="000514"/>
                </a:solidFill>
              </a:rPr>
              <a:t>I, Jesus, the son of Joseph the carpenter, acknowledge that I have sold my slave, Judas by name, unto you </a:t>
            </a:r>
            <a:r>
              <a:rPr lang="en-US" sz="3200" b="1" dirty="0" err="1">
                <a:solidFill>
                  <a:srgbClr val="000514"/>
                </a:solidFill>
              </a:rPr>
              <a:t>Abbanes</a:t>
            </a:r>
            <a:r>
              <a:rPr lang="en-US" sz="3200" b="1" dirty="0">
                <a:solidFill>
                  <a:srgbClr val="000514"/>
                </a:solidFill>
              </a:rPr>
              <a:t>, a merchant of </a:t>
            </a:r>
            <a:r>
              <a:rPr lang="en-US" sz="3200" b="1" dirty="0" err="1">
                <a:solidFill>
                  <a:srgbClr val="000514"/>
                </a:solidFill>
              </a:rPr>
              <a:t>Gundaphorus</a:t>
            </a:r>
            <a:r>
              <a:rPr lang="en-US" sz="3200" b="1" dirty="0">
                <a:solidFill>
                  <a:srgbClr val="000514"/>
                </a:solidFill>
              </a:rPr>
              <a:t>, king of the Indians.</a:t>
            </a:r>
            <a:r>
              <a:rPr lang="en-US" sz="3200" dirty="0">
                <a:solidFill>
                  <a:schemeClr val="bg2"/>
                </a:solidFill>
                <a:latin typeface="Arial Black" charset="0"/>
                <a:cs typeface="Arial Black" charset="0"/>
              </a:rPr>
              <a:t>”</a:t>
            </a:r>
            <a:endParaRPr lang="en-US" sz="3200" dirty="0"/>
          </a:p>
        </p:txBody>
      </p:sp>
    </p:spTree>
    <p:extLst>
      <p:ext uri="{BB962C8B-B14F-4D97-AF65-F5344CB8AC3E}">
        <p14:creationId xmlns:p14="http://schemas.microsoft.com/office/powerpoint/2010/main" val="3333669577"/>
      </p:ext>
    </p:extLst>
  </p:cSld>
  <p:clrMapOvr>
    <a:masterClrMapping/>
  </p:clrMapOvr>
  <p:transition>
    <p:random/>
  </p:transition>
</p:sld>
</file>

<file path=ppt/slides/slide2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LeKiPoong3.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205191"/>
            <a:ext cx="9142413" cy="7264512"/>
          </a:xfrm>
          <a:prstGeom prst="rect">
            <a:avLst/>
          </a:prstGeom>
        </p:spPr>
      </p:pic>
      <p:sp>
        <p:nvSpPr>
          <p:cNvPr id="7" name="Rectangle 6"/>
          <p:cNvSpPr/>
          <p:nvPr/>
        </p:nvSpPr>
        <p:spPr>
          <a:xfrm>
            <a:off x="1600200" y="4114800"/>
            <a:ext cx="8686800" cy="1200329"/>
          </a:xfrm>
          <a:prstGeom prst="rect">
            <a:avLst/>
          </a:prstGeom>
          <a:solidFill>
            <a:srgbClr val="000000"/>
          </a:solidFill>
          <a:ln>
            <a:noFill/>
          </a:ln>
        </p:spPr>
        <p:txBody>
          <a:bodyPr wrap="square">
            <a:spAutoFit/>
          </a:bodyPr>
          <a:lstStyle/>
          <a:p>
            <a:pPr algn="ctr"/>
            <a:r>
              <a:rPr lang="en-US" sz="3200" dirty="0">
                <a:latin typeface="Arial Black" charset="0"/>
                <a:cs typeface="Arial Black" charset="0"/>
              </a:rPr>
              <a:t>Yi </a:t>
            </a:r>
            <a:r>
              <a:rPr lang="en-US" sz="3200" dirty="0" err="1">
                <a:latin typeface="Arial Black" charset="0"/>
                <a:cs typeface="Arial Black" charset="0"/>
              </a:rPr>
              <a:t>Gi-Pung</a:t>
            </a:r>
            <a:r>
              <a:rPr lang="en-US" sz="3200" dirty="0">
                <a:latin typeface="Arial Black" charset="0"/>
                <a:cs typeface="Arial Black" charset="0"/>
              </a:rPr>
              <a:t> was Korea’s first missionary. He went to Jeju Island.</a:t>
            </a:r>
          </a:p>
        </p:txBody>
      </p:sp>
    </p:spTree>
    <p:extLst>
      <p:ext uri="{BB962C8B-B14F-4D97-AF65-F5344CB8AC3E}">
        <p14:creationId xmlns:p14="http://schemas.microsoft.com/office/powerpoint/2010/main" val="2502498153"/>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228600"/>
            <a:ext cx="12192000" cy="646331"/>
          </a:xfrm>
          <a:prstGeom prst="rect">
            <a:avLst/>
          </a:prstGeom>
          <a:solidFill>
            <a:srgbClr val="000000"/>
          </a:solidFill>
          <a:ln>
            <a:noFill/>
          </a:ln>
        </p:spPr>
        <p:txBody>
          <a:bodyPr wrap="square">
            <a:spAutoFit/>
          </a:bodyPr>
          <a:lstStyle/>
          <a:p>
            <a:pPr algn="ctr"/>
            <a:r>
              <a:rPr lang="en-US" sz="3200" dirty="0">
                <a:latin typeface="Arial Black" charset="0"/>
                <a:cs typeface="Arial Black" charset="0"/>
              </a:rPr>
              <a:t>KOREAN MISSION TEAM - AFGHANISTAN</a:t>
            </a:r>
          </a:p>
        </p:txBody>
      </p:sp>
      <p:pic>
        <p:nvPicPr>
          <p:cNvPr id="2" name="Picture 1" descr="KoreanMissionTea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7142" y="990600"/>
            <a:ext cx="9191134" cy="5943600"/>
          </a:xfrm>
          <a:prstGeom prst="rect">
            <a:avLst/>
          </a:prstGeom>
        </p:spPr>
      </p:pic>
      <p:sp>
        <p:nvSpPr>
          <p:cNvPr id="5" name="Rectangle 4"/>
          <p:cNvSpPr/>
          <p:nvPr/>
        </p:nvSpPr>
        <p:spPr>
          <a:xfrm>
            <a:off x="1774080" y="1295400"/>
            <a:ext cx="6988920" cy="3416320"/>
          </a:xfrm>
          <a:prstGeom prst="rect">
            <a:avLst/>
          </a:prstGeom>
          <a:solidFill>
            <a:srgbClr val="000000"/>
          </a:solidFill>
          <a:ln>
            <a:noFill/>
          </a:ln>
        </p:spPr>
        <p:txBody>
          <a:bodyPr wrap="square">
            <a:spAutoFit/>
          </a:bodyPr>
          <a:lstStyle/>
          <a:p>
            <a:pPr algn="ctr"/>
            <a:r>
              <a:rPr lang="en-US" sz="3200" dirty="0">
                <a:latin typeface="Arial Black" charset="0"/>
                <a:cs typeface="Arial Black" charset="0"/>
              </a:rPr>
              <a:t>“Dying for Christ is a glorious thing. Don’t cry for me if I die in service to my Lord. Put on my tombstone, “He died training young people to make a difference in the world.”</a:t>
            </a:r>
          </a:p>
        </p:txBody>
      </p:sp>
    </p:spTree>
    <p:extLst>
      <p:ext uri="{BB962C8B-B14F-4D97-AF65-F5344CB8AC3E}">
        <p14:creationId xmlns:p14="http://schemas.microsoft.com/office/powerpoint/2010/main" val="24018162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KoreaOld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10266468" cy="6858000"/>
          </a:xfrm>
          <a:prstGeom prst="rect">
            <a:avLst/>
          </a:prstGeom>
          <a:solidFill>
            <a:srgbClr val="000000"/>
          </a:solidFill>
          <a:ln>
            <a:noFill/>
          </a:ln>
        </p:spPr>
      </p:pic>
      <p:sp>
        <p:nvSpPr>
          <p:cNvPr id="6" name="Rectangle 5"/>
          <p:cNvSpPr/>
          <p:nvPr/>
        </p:nvSpPr>
        <p:spPr>
          <a:xfrm>
            <a:off x="1816693" y="457200"/>
            <a:ext cx="9841907" cy="1200329"/>
          </a:xfrm>
          <a:prstGeom prst="rect">
            <a:avLst/>
          </a:prstGeom>
          <a:solidFill>
            <a:srgbClr val="000000"/>
          </a:solidFill>
          <a:ln>
            <a:noFill/>
          </a:ln>
        </p:spPr>
        <p:txBody>
          <a:bodyPr wrap="square">
            <a:spAutoFit/>
          </a:bodyPr>
          <a:lstStyle/>
          <a:p>
            <a:pPr algn="ctr"/>
            <a:r>
              <a:rPr lang="en-US" sz="3200" dirty="0">
                <a:latin typeface="Arial Black" charset="0"/>
                <a:cs typeface="Arial Black" charset="0"/>
              </a:rPr>
              <a:t>5 GENERALIZATIONS ABOUT ASIAN CHURCH HISTORY IN THE 1800s</a:t>
            </a:r>
          </a:p>
        </p:txBody>
      </p:sp>
      <p:sp>
        <p:nvSpPr>
          <p:cNvPr id="7" name="Text Box 7"/>
          <p:cNvSpPr txBox="1">
            <a:spLocks noChangeArrowheads="1"/>
          </p:cNvSpPr>
          <p:nvPr/>
        </p:nvSpPr>
        <p:spPr bwMode="auto">
          <a:xfrm>
            <a:off x="1524000" y="6096000"/>
            <a:ext cx="9144000" cy="4001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000" i="1" dirty="0">
                <a:latin typeface="Arial Black" charset="0"/>
                <a:cs typeface="Arial Black" charset="0"/>
              </a:rPr>
              <a:t>1835 Japanese map based on old French document</a:t>
            </a:r>
          </a:p>
        </p:txBody>
      </p:sp>
      <p:sp>
        <p:nvSpPr>
          <p:cNvPr id="8" name="Rectangle 7"/>
          <p:cNvSpPr/>
          <p:nvPr/>
        </p:nvSpPr>
        <p:spPr>
          <a:xfrm>
            <a:off x="1759721" y="2234625"/>
            <a:ext cx="9372600" cy="584775"/>
          </a:xfrm>
          <a:prstGeom prst="rect">
            <a:avLst/>
          </a:prstGeom>
          <a:solidFill>
            <a:srgbClr val="000000"/>
          </a:solidFill>
          <a:ln>
            <a:noFill/>
          </a:ln>
        </p:spPr>
        <p:txBody>
          <a:bodyPr wrap="square">
            <a:spAutoFit/>
          </a:bodyPr>
          <a:lstStyle/>
          <a:p>
            <a:r>
              <a:rPr lang="en-US" sz="3200" dirty="0">
                <a:latin typeface="Arial Black" charset="0"/>
                <a:cs typeface="Arial Black" charset="0"/>
              </a:rPr>
              <a:t>1. A TIME OF CHURCH GROWTH</a:t>
            </a:r>
          </a:p>
        </p:txBody>
      </p:sp>
      <p:sp>
        <p:nvSpPr>
          <p:cNvPr id="9" name="Rectangle 8"/>
          <p:cNvSpPr/>
          <p:nvPr/>
        </p:nvSpPr>
        <p:spPr>
          <a:xfrm>
            <a:off x="1752600" y="2768025"/>
            <a:ext cx="9372600" cy="584775"/>
          </a:xfrm>
          <a:prstGeom prst="rect">
            <a:avLst/>
          </a:prstGeom>
          <a:solidFill>
            <a:srgbClr val="000000"/>
          </a:solidFill>
          <a:ln>
            <a:noFill/>
          </a:ln>
        </p:spPr>
        <p:txBody>
          <a:bodyPr wrap="square">
            <a:spAutoFit/>
          </a:bodyPr>
          <a:lstStyle/>
          <a:p>
            <a:r>
              <a:rPr lang="en-US" sz="3200" dirty="0">
                <a:latin typeface="Arial Black" charset="0"/>
                <a:cs typeface="Arial Black" charset="0"/>
              </a:rPr>
              <a:t>2. A TIME OF PROTESTANT MISSIONS</a:t>
            </a:r>
          </a:p>
        </p:txBody>
      </p:sp>
      <p:sp>
        <p:nvSpPr>
          <p:cNvPr id="10" name="Rectangle 9"/>
          <p:cNvSpPr/>
          <p:nvPr/>
        </p:nvSpPr>
        <p:spPr>
          <a:xfrm>
            <a:off x="1752600" y="3301425"/>
            <a:ext cx="9372600" cy="584775"/>
          </a:xfrm>
          <a:prstGeom prst="rect">
            <a:avLst/>
          </a:prstGeom>
          <a:solidFill>
            <a:srgbClr val="000000"/>
          </a:solidFill>
          <a:ln>
            <a:noFill/>
          </a:ln>
        </p:spPr>
        <p:txBody>
          <a:bodyPr wrap="square">
            <a:spAutoFit/>
          </a:bodyPr>
          <a:lstStyle/>
          <a:p>
            <a:r>
              <a:rPr lang="en-US" sz="3200" dirty="0">
                <a:latin typeface="Arial Black" charset="0"/>
                <a:cs typeface="Arial Black" charset="0"/>
              </a:rPr>
              <a:t>3. A TIME OF EVANGELISM</a:t>
            </a:r>
          </a:p>
        </p:txBody>
      </p:sp>
      <p:sp>
        <p:nvSpPr>
          <p:cNvPr id="11" name="Rectangle 10"/>
          <p:cNvSpPr/>
          <p:nvPr/>
        </p:nvSpPr>
        <p:spPr>
          <a:xfrm>
            <a:off x="1752600" y="3834824"/>
            <a:ext cx="9372600" cy="646331"/>
          </a:xfrm>
          <a:prstGeom prst="rect">
            <a:avLst/>
          </a:prstGeom>
          <a:solidFill>
            <a:srgbClr val="000000"/>
          </a:solidFill>
          <a:ln>
            <a:noFill/>
          </a:ln>
        </p:spPr>
        <p:txBody>
          <a:bodyPr wrap="square">
            <a:spAutoFit/>
          </a:bodyPr>
          <a:lstStyle/>
          <a:p>
            <a:r>
              <a:rPr lang="en-US" sz="3200" dirty="0">
                <a:latin typeface="Arial Black" charset="0"/>
                <a:cs typeface="Arial Black" charset="0"/>
              </a:rPr>
              <a:t>4. A TIME OF WOMEN IN MISSION</a:t>
            </a:r>
          </a:p>
        </p:txBody>
      </p:sp>
      <p:sp>
        <p:nvSpPr>
          <p:cNvPr id="13" name="Rectangle 12"/>
          <p:cNvSpPr/>
          <p:nvPr/>
        </p:nvSpPr>
        <p:spPr>
          <a:xfrm>
            <a:off x="1752600" y="4419600"/>
            <a:ext cx="9372600" cy="646331"/>
          </a:xfrm>
          <a:prstGeom prst="rect">
            <a:avLst/>
          </a:prstGeom>
          <a:solidFill>
            <a:srgbClr val="000000"/>
          </a:solidFill>
          <a:ln>
            <a:noFill/>
          </a:ln>
        </p:spPr>
        <p:txBody>
          <a:bodyPr wrap="square">
            <a:spAutoFit/>
          </a:bodyPr>
          <a:lstStyle/>
          <a:p>
            <a:r>
              <a:rPr lang="en-US" sz="3200" dirty="0">
                <a:latin typeface="Arial Black" charset="0"/>
                <a:cs typeface="Arial Black" charset="0"/>
              </a:rPr>
              <a:t>5. A TIME OF VOLUNTEERS</a:t>
            </a:r>
          </a:p>
        </p:txBody>
      </p:sp>
    </p:spTree>
    <p:extLst>
      <p:ext uri="{BB962C8B-B14F-4D97-AF65-F5344CB8AC3E}">
        <p14:creationId xmlns:p14="http://schemas.microsoft.com/office/powerpoint/2010/main" val="1448950192"/>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OldWorldM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47800" y="-228600"/>
            <a:ext cx="9290304" cy="7315200"/>
          </a:xfrm>
          <a:prstGeom prst="rect">
            <a:avLst/>
          </a:prstGeom>
        </p:spPr>
      </p:pic>
      <p:sp>
        <p:nvSpPr>
          <p:cNvPr id="5" name="Rectangle 4"/>
          <p:cNvSpPr/>
          <p:nvPr/>
        </p:nvSpPr>
        <p:spPr>
          <a:xfrm>
            <a:off x="2743200" y="5511224"/>
            <a:ext cx="6781800" cy="646331"/>
          </a:xfrm>
          <a:prstGeom prst="rect">
            <a:avLst/>
          </a:prstGeom>
          <a:solidFill>
            <a:srgbClr val="000514"/>
          </a:solidFill>
          <a:ln>
            <a:noFill/>
          </a:ln>
        </p:spPr>
        <p:txBody>
          <a:bodyPr wrap="square">
            <a:spAutoFit/>
          </a:bodyPr>
          <a:lstStyle/>
          <a:p>
            <a:pPr algn="ctr" fontAlgn="auto">
              <a:spcBef>
                <a:spcPts val="0"/>
              </a:spcBef>
              <a:spcAft>
                <a:spcPts val="0"/>
              </a:spcAft>
            </a:pPr>
            <a:r>
              <a:rPr lang="en-US" sz="3600" b="1" dirty="0">
                <a:ln w="25400">
                  <a:solidFill>
                    <a:srgbClr val="000000"/>
                  </a:solidFill>
                </a:ln>
                <a:solidFill>
                  <a:srgbClr val="FFFFFF"/>
                </a:solidFill>
                <a:latin typeface="Arial"/>
                <a:cs typeface="Arial"/>
              </a:rPr>
              <a:t>ASIAN CHURCH HISTORY</a:t>
            </a:r>
          </a:p>
        </p:txBody>
      </p:sp>
      <p:sp>
        <p:nvSpPr>
          <p:cNvPr id="4" name="Rectangle 3"/>
          <p:cNvSpPr/>
          <p:nvPr/>
        </p:nvSpPr>
        <p:spPr>
          <a:xfrm>
            <a:off x="1524000" y="609600"/>
            <a:ext cx="8915400" cy="646331"/>
          </a:xfrm>
          <a:prstGeom prst="rect">
            <a:avLst/>
          </a:prstGeom>
          <a:solidFill>
            <a:srgbClr val="000514"/>
          </a:solidFill>
          <a:ln>
            <a:noFill/>
          </a:ln>
        </p:spPr>
        <p:txBody>
          <a:bodyPr wrap="square">
            <a:spAutoFit/>
          </a:bodyPr>
          <a:lstStyle/>
          <a:p>
            <a:pPr fontAlgn="auto">
              <a:spcBef>
                <a:spcPts val="0"/>
              </a:spcBef>
              <a:spcAft>
                <a:spcPts val="0"/>
              </a:spcAft>
            </a:pPr>
            <a:r>
              <a:rPr lang="en-US" sz="3600" b="1" dirty="0">
                <a:ln w="25400">
                  <a:solidFill>
                    <a:srgbClr val="000000"/>
                  </a:solidFill>
                </a:ln>
                <a:solidFill>
                  <a:srgbClr val="FFFFFF"/>
                </a:solidFill>
                <a:latin typeface="Arial"/>
                <a:cs typeface="Arial"/>
              </a:rPr>
              <a:t>1. THE SYRIAN TRADITION (50-225)</a:t>
            </a:r>
          </a:p>
        </p:txBody>
      </p:sp>
      <p:sp>
        <p:nvSpPr>
          <p:cNvPr id="6" name="Rectangle 5"/>
          <p:cNvSpPr/>
          <p:nvPr/>
        </p:nvSpPr>
        <p:spPr>
          <a:xfrm>
            <a:off x="1524000" y="1244456"/>
            <a:ext cx="8915400" cy="646331"/>
          </a:xfrm>
          <a:prstGeom prst="rect">
            <a:avLst/>
          </a:prstGeom>
          <a:solidFill>
            <a:srgbClr val="000514"/>
          </a:solidFill>
          <a:ln>
            <a:noFill/>
          </a:ln>
        </p:spPr>
        <p:txBody>
          <a:bodyPr wrap="square">
            <a:spAutoFit/>
          </a:bodyPr>
          <a:lstStyle/>
          <a:p>
            <a:pPr fontAlgn="auto">
              <a:spcBef>
                <a:spcPts val="0"/>
              </a:spcBef>
              <a:spcAft>
                <a:spcPts val="0"/>
              </a:spcAft>
            </a:pPr>
            <a:r>
              <a:rPr lang="en-US" sz="3600" b="1" dirty="0">
                <a:ln w="25400">
                  <a:solidFill>
                    <a:srgbClr val="000000"/>
                  </a:solidFill>
                </a:ln>
                <a:solidFill>
                  <a:srgbClr val="FFFFFF"/>
                </a:solidFill>
                <a:latin typeface="Arial"/>
                <a:cs typeface="Arial"/>
              </a:rPr>
              <a:t>2. THE OLD SILK ROAD (225-1000)</a:t>
            </a:r>
          </a:p>
        </p:txBody>
      </p:sp>
      <p:sp>
        <p:nvSpPr>
          <p:cNvPr id="7" name="Rectangle 6"/>
          <p:cNvSpPr/>
          <p:nvPr/>
        </p:nvSpPr>
        <p:spPr>
          <a:xfrm>
            <a:off x="1524000" y="1879312"/>
            <a:ext cx="8915400" cy="646331"/>
          </a:xfrm>
          <a:prstGeom prst="rect">
            <a:avLst/>
          </a:prstGeom>
          <a:solidFill>
            <a:srgbClr val="000514"/>
          </a:solidFill>
          <a:ln>
            <a:noFill/>
          </a:ln>
        </p:spPr>
        <p:txBody>
          <a:bodyPr wrap="square">
            <a:spAutoFit/>
          </a:bodyPr>
          <a:lstStyle/>
          <a:p>
            <a:pPr fontAlgn="auto">
              <a:spcBef>
                <a:spcPts val="0"/>
              </a:spcBef>
              <a:spcAft>
                <a:spcPts val="0"/>
              </a:spcAft>
            </a:pPr>
            <a:r>
              <a:rPr lang="en-US" sz="3600" b="1" dirty="0">
                <a:ln w="25400">
                  <a:solidFill>
                    <a:srgbClr val="000000"/>
                  </a:solidFill>
                </a:ln>
                <a:solidFill>
                  <a:srgbClr val="FFFFFF"/>
                </a:solidFill>
                <a:latin typeface="Arial"/>
                <a:cs typeface="Arial"/>
              </a:rPr>
              <a:t>3. TO THE EAST (1000-1350)</a:t>
            </a:r>
          </a:p>
        </p:txBody>
      </p:sp>
      <p:sp>
        <p:nvSpPr>
          <p:cNvPr id="8" name="Rectangle 7"/>
          <p:cNvSpPr/>
          <p:nvPr/>
        </p:nvSpPr>
        <p:spPr>
          <a:xfrm>
            <a:off x="1524000" y="2514168"/>
            <a:ext cx="8915400" cy="646331"/>
          </a:xfrm>
          <a:prstGeom prst="rect">
            <a:avLst/>
          </a:prstGeom>
          <a:solidFill>
            <a:srgbClr val="000514"/>
          </a:solidFill>
          <a:ln>
            <a:noFill/>
          </a:ln>
        </p:spPr>
        <p:txBody>
          <a:bodyPr wrap="square">
            <a:spAutoFit/>
          </a:bodyPr>
          <a:lstStyle/>
          <a:p>
            <a:pPr fontAlgn="auto">
              <a:spcBef>
                <a:spcPts val="0"/>
              </a:spcBef>
              <a:spcAft>
                <a:spcPts val="0"/>
              </a:spcAft>
            </a:pPr>
            <a:r>
              <a:rPr lang="en-US" sz="3600" b="1" dirty="0">
                <a:ln w="25400">
                  <a:solidFill>
                    <a:srgbClr val="000000"/>
                  </a:solidFill>
                </a:ln>
                <a:solidFill>
                  <a:srgbClr val="FFFFFF"/>
                </a:solidFill>
                <a:latin typeface="Arial"/>
                <a:cs typeface="Arial"/>
              </a:rPr>
              <a:t>4. THE CATHOLIC WAVE (1500-1750)</a:t>
            </a:r>
          </a:p>
        </p:txBody>
      </p:sp>
      <p:sp>
        <p:nvSpPr>
          <p:cNvPr id="10" name="Rectangle 9"/>
          <p:cNvSpPr/>
          <p:nvPr/>
        </p:nvSpPr>
        <p:spPr>
          <a:xfrm>
            <a:off x="1524000" y="3149024"/>
            <a:ext cx="8915400" cy="646331"/>
          </a:xfrm>
          <a:prstGeom prst="rect">
            <a:avLst/>
          </a:prstGeom>
          <a:solidFill>
            <a:srgbClr val="000514"/>
          </a:solidFill>
          <a:ln>
            <a:noFill/>
          </a:ln>
        </p:spPr>
        <p:txBody>
          <a:bodyPr wrap="square">
            <a:spAutoFit/>
          </a:bodyPr>
          <a:lstStyle/>
          <a:p>
            <a:pPr fontAlgn="auto">
              <a:spcBef>
                <a:spcPts val="0"/>
              </a:spcBef>
              <a:spcAft>
                <a:spcPts val="0"/>
              </a:spcAft>
            </a:pPr>
            <a:r>
              <a:rPr lang="en-US" sz="3600" b="1" dirty="0">
                <a:ln w="25400">
                  <a:solidFill>
                    <a:srgbClr val="000000"/>
                  </a:solidFill>
                </a:ln>
                <a:solidFill>
                  <a:srgbClr val="FFFFFF"/>
                </a:solidFill>
                <a:latin typeface="Arial"/>
                <a:cs typeface="Arial"/>
              </a:rPr>
              <a:t>5. THE PROTESTANT WAVE (1750-1900)</a:t>
            </a:r>
          </a:p>
        </p:txBody>
      </p:sp>
    </p:spTree>
    <p:extLst>
      <p:ext uri="{BB962C8B-B14F-4D97-AF65-F5344CB8AC3E}">
        <p14:creationId xmlns:p14="http://schemas.microsoft.com/office/powerpoint/2010/main" val="3692990301"/>
      </p:ext>
    </p:extLst>
  </p:cSld>
  <p:clrMapOvr>
    <a:masterClrMapping/>
  </p:clrMapOvr>
  <p:transition>
    <p:random/>
  </p:transition>
</p:sld>
</file>

<file path=ppt/slides/slide2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913909"/>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houwa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0220" y="0"/>
            <a:ext cx="11236181" cy="7010400"/>
          </a:xfrm>
          <a:prstGeom prst="rect">
            <a:avLst/>
          </a:prstGeom>
        </p:spPr>
      </p:pic>
      <p:sp>
        <p:nvSpPr>
          <p:cNvPr id="6" name="Rectangle 5"/>
          <p:cNvSpPr/>
          <p:nvPr/>
        </p:nvSpPr>
        <p:spPr>
          <a:xfrm>
            <a:off x="2743200" y="381000"/>
            <a:ext cx="6781800" cy="646331"/>
          </a:xfrm>
          <a:prstGeom prst="rect">
            <a:avLst/>
          </a:prstGeom>
          <a:solidFill>
            <a:srgbClr val="000000"/>
          </a:solidFill>
          <a:ln>
            <a:noFill/>
          </a:ln>
        </p:spPr>
        <p:txBody>
          <a:bodyPr wrap="square">
            <a:spAutoFit/>
          </a:bodyPr>
          <a:lstStyle/>
          <a:p>
            <a:pPr algn="ctr"/>
            <a:r>
              <a:rPr lang="en-US" sz="3200" dirty="0">
                <a:latin typeface="Arial Black" charset="0"/>
                <a:cs typeface="Arial Black" charset="0"/>
              </a:rPr>
              <a:t>ASIAN CHURCH HISTORY</a:t>
            </a:r>
          </a:p>
        </p:txBody>
      </p:sp>
      <p:sp>
        <p:nvSpPr>
          <p:cNvPr id="7" name="Text Box 7"/>
          <p:cNvSpPr txBox="1">
            <a:spLocks noChangeArrowheads="1"/>
          </p:cNvSpPr>
          <p:nvPr/>
        </p:nvSpPr>
        <p:spPr bwMode="auto">
          <a:xfrm>
            <a:off x="1524000" y="6096000"/>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Services at the </a:t>
            </a:r>
            <a:r>
              <a:rPr lang="en-US" sz="1800" i="1" dirty="0" err="1">
                <a:latin typeface="Arial Black" charset="0"/>
                <a:cs typeface="Arial Black" charset="0"/>
              </a:rPr>
              <a:t>Shouwang</a:t>
            </a:r>
            <a:r>
              <a:rPr lang="en-US" sz="1800" i="1" dirty="0">
                <a:latin typeface="Arial Black" charset="0"/>
                <a:cs typeface="Arial Black" charset="0"/>
              </a:rPr>
              <a:t> (Underground) Church in Beijing</a:t>
            </a:r>
          </a:p>
        </p:txBody>
      </p:sp>
    </p:spTree>
    <p:extLst>
      <p:ext uri="{BB962C8B-B14F-4D97-AF65-F5344CB8AC3E}">
        <p14:creationId xmlns:p14="http://schemas.microsoft.com/office/powerpoint/2010/main" val="272032274"/>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urchPlantingMovements.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5158" y="0"/>
            <a:ext cx="10305435" cy="6858000"/>
          </a:xfrm>
          <a:prstGeom prst="rect">
            <a:avLst/>
          </a:prstGeom>
        </p:spPr>
      </p:pic>
      <p:sp>
        <p:nvSpPr>
          <p:cNvPr id="3" name="Rectangle 2"/>
          <p:cNvSpPr/>
          <p:nvPr/>
        </p:nvSpPr>
        <p:spPr>
          <a:xfrm>
            <a:off x="1531232" y="381000"/>
            <a:ext cx="9142412" cy="646331"/>
          </a:xfrm>
          <a:prstGeom prst="rect">
            <a:avLst/>
          </a:prstGeom>
          <a:solidFill>
            <a:srgbClr val="000000"/>
          </a:solidFill>
          <a:ln>
            <a:noFill/>
          </a:ln>
        </p:spPr>
        <p:txBody>
          <a:bodyPr wrap="square">
            <a:spAutoFit/>
          </a:bodyPr>
          <a:lstStyle/>
          <a:p>
            <a:pPr algn="ctr"/>
            <a:r>
              <a:rPr lang="en-US" sz="3200" dirty="0">
                <a:latin typeface="Arial Black" charset="0"/>
                <a:cs typeface="Arial Black" charset="0"/>
              </a:rPr>
              <a:t>CHURCH PLANTING MOVEMENTS</a:t>
            </a:r>
          </a:p>
        </p:txBody>
      </p:sp>
      <p:pic>
        <p:nvPicPr>
          <p:cNvPr id="5" name="Picture 4" descr="ChinaMap.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8800" y="1066800"/>
            <a:ext cx="2082800" cy="2082800"/>
          </a:xfrm>
          <a:prstGeom prst="rect">
            <a:avLst/>
          </a:prstGeom>
        </p:spPr>
      </p:pic>
    </p:spTree>
    <p:extLst>
      <p:ext uri="{BB962C8B-B14F-4D97-AF65-F5344CB8AC3E}">
        <p14:creationId xmlns:p14="http://schemas.microsoft.com/office/powerpoint/2010/main" val="894159024"/>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urchPlantingMovements.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5158" y="0"/>
            <a:ext cx="10305435" cy="6858000"/>
          </a:xfrm>
          <a:prstGeom prst="rect">
            <a:avLst/>
          </a:prstGeom>
        </p:spPr>
      </p:pic>
      <p:sp>
        <p:nvSpPr>
          <p:cNvPr id="3" name="Rectangle 2"/>
          <p:cNvSpPr/>
          <p:nvPr/>
        </p:nvSpPr>
        <p:spPr>
          <a:xfrm>
            <a:off x="1531232" y="381000"/>
            <a:ext cx="9142412" cy="646331"/>
          </a:xfrm>
          <a:prstGeom prst="rect">
            <a:avLst/>
          </a:prstGeom>
          <a:solidFill>
            <a:srgbClr val="000000"/>
          </a:solidFill>
          <a:ln>
            <a:noFill/>
          </a:ln>
        </p:spPr>
        <p:txBody>
          <a:bodyPr wrap="square">
            <a:spAutoFit/>
          </a:bodyPr>
          <a:lstStyle/>
          <a:p>
            <a:pPr algn="ctr"/>
            <a:r>
              <a:rPr lang="en-US" sz="3200" dirty="0">
                <a:latin typeface="Arial Black" charset="0"/>
                <a:cs typeface="Arial Black" charset="0"/>
              </a:rPr>
              <a:t>CHURCH PLANTING MOVEMENTS</a:t>
            </a:r>
          </a:p>
        </p:txBody>
      </p:sp>
      <p:pic>
        <p:nvPicPr>
          <p:cNvPr id="7" name="Picture 6" descr="IndiaMap.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58200" y="1066800"/>
            <a:ext cx="2057400" cy="2057400"/>
          </a:xfrm>
          <a:prstGeom prst="rect">
            <a:avLst/>
          </a:prstGeom>
        </p:spPr>
      </p:pic>
    </p:spTree>
    <p:extLst>
      <p:ext uri="{BB962C8B-B14F-4D97-AF65-F5344CB8AC3E}">
        <p14:creationId xmlns:p14="http://schemas.microsoft.com/office/powerpoint/2010/main" val="2305613013"/>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urchPlantingMovements.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5158" y="0"/>
            <a:ext cx="10305435" cy="6858000"/>
          </a:xfrm>
          <a:prstGeom prst="rect">
            <a:avLst/>
          </a:prstGeom>
        </p:spPr>
      </p:pic>
      <p:pic>
        <p:nvPicPr>
          <p:cNvPr id="7" name="Picture 6" descr="IndiaMap.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58200" y="1066800"/>
            <a:ext cx="2057400" cy="2057400"/>
          </a:xfrm>
          <a:prstGeom prst="rect">
            <a:avLst/>
          </a:prstGeom>
        </p:spPr>
      </p:pic>
      <p:sp>
        <p:nvSpPr>
          <p:cNvPr id="5" name="Text Box 7"/>
          <p:cNvSpPr txBox="1">
            <a:spLocks noChangeArrowheads="1"/>
          </p:cNvSpPr>
          <p:nvPr/>
        </p:nvSpPr>
        <p:spPr bwMode="auto">
          <a:xfrm>
            <a:off x="2209800" y="2201882"/>
            <a:ext cx="7772400" cy="4339650"/>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i="1" dirty="0">
                <a:latin typeface="Arial Black" charset="0"/>
                <a:cs typeface="Arial Black" charset="0"/>
              </a:rPr>
              <a:t>“</a:t>
            </a:r>
            <a:r>
              <a:rPr lang="en-US" i="1" dirty="0">
                <a:latin typeface="Arial Black"/>
                <a:cs typeface="Arial Black"/>
              </a:rPr>
              <a:t>But whatever house you enter, first say, ‘Peace to this house.’ </a:t>
            </a:r>
            <a:r>
              <a:rPr lang="en-US" b="1" i="1" baseline="30000" dirty="0">
                <a:latin typeface="Arial Black"/>
                <a:cs typeface="Arial Black"/>
              </a:rPr>
              <a:t>6 </a:t>
            </a:r>
            <a:r>
              <a:rPr lang="en-US" i="1" dirty="0">
                <a:latin typeface="Arial Black"/>
                <a:cs typeface="Arial Black"/>
              </a:rPr>
              <a:t>And if a son of peace is there, your peace will rest on it; if not, it will return to you. </a:t>
            </a:r>
            <a:r>
              <a:rPr lang="en-US" b="1" i="1" baseline="30000" dirty="0">
                <a:latin typeface="Arial Black"/>
                <a:cs typeface="Arial Black"/>
              </a:rPr>
              <a:t>7 </a:t>
            </a:r>
            <a:r>
              <a:rPr lang="en-US" i="1" dirty="0">
                <a:latin typeface="Arial Black"/>
                <a:cs typeface="Arial Black"/>
              </a:rPr>
              <a:t>And remain in the same house … Do not go from house to house.</a:t>
            </a:r>
            <a:r>
              <a:rPr lang="en-US" b="1" i="1" baseline="30000" dirty="0">
                <a:latin typeface="Arial Black"/>
                <a:cs typeface="Arial Black"/>
              </a:rPr>
              <a:t>8 </a:t>
            </a:r>
            <a:r>
              <a:rPr lang="en-US" i="1" dirty="0">
                <a:latin typeface="Arial Black"/>
                <a:cs typeface="Arial Black"/>
              </a:rPr>
              <a:t>Whatever city you enter, and they receive you, eat such things as are set before you. </a:t>
            </a:r>
            <a:r>
              <a:rPr lang="en-US" b="1" i="1" baseline="30000" dirty="0">
                <a:latin typeface="Arial Black"/>
                <a:cs typeface="Arial Black"/>
              </a:rPr>
              <a:t>9 </a:t>
            </a:r>
            <a:r>
              <a:rPr lang="en-US" i="1" dirty="0">
                <a:latin typeface="Arial Black"/>
                <a:cs typeface="Arial Black"/>
              </a:rPr>
              <a:t>And heal the sick there, and say to them, ‘The kingdom of God has come near to you.</a:t>
            </a:r>
            <a:r>
              <a:rPr lang="en-US" sz="2800" i="1" dirty="0">
                <a:latin typeface="Arial Black" charset="0"/>
                <a:cs typeface="Arial Black" charset="0"/>
              </a:rPr>
              <a:t>”</a:t>
            </a:r>
          </a:p>
          <a:p>
            <a:pPr algn="r"/>
            <a:r>
              <a:rPr lang="en-US" sz="2800" dirty="0">
                <a:latin typeface="Arial Black" charset="0"/>
                <a:cs typeface="Arial Black" charset="0"/>
              </a:rPr>
              <a:t>Luke 10:5-9</a:t>
            </a:r>
            <a:endParaRPr lang="en-US" sz="1800" dirty="0">
              <a:latin typeface="Arial Black" charset="0"/>
              <a:cs typeface="Arial Black" charset="0"/>
            </a:endParaRPr>
          </a:p>
        </p:txBody>
      </p:sp>
      <p:sp>
        <p:nvSpPr>
          <p:cNvPr id="4" name="Rectangle 3">
            <a:extLst>
              <a:ext uri="{FF2B5EF4-FFF2-40B4-BE49-F238E27FC236}">
                <a16:creationId xmlns:a16="http://schemas.microsoft.com/office/drawing/2014/main" id="{9A533BC6-C106-99F7-F209-BE249DDAFBF9}"/>
              </a:ext>
            </a:extLst>
          </p:cNvPr>
          <p:cNvSpPr/>
          <p:nvPr/>
        </p:nvSpPr>
        <p:spPr>
          <a:xfrm>
            <a:off x="1531232" y="381000"/>
            <a:ext cx="9142412" cy="584775"/>
          </a:xfrm>
          <a:prstGeom prst="rect">
            <a:avLst/>
          </a:prstGeom>
          <a:solidFill>
            <a:srgbClr val="000000"/>
          </a:solidFill>
          <a:ln>
            <a:noFill/>
          </a:ln>
        </p:spPr>
        <p:txBody>
          <a:bodyPr wrap="square">
            <a:spAutoFit/>
          </a:bodyPr>
          <a:lstStyle/>
          <a:p>
            <a:pPr algn="ctr"/>
            <a:r>
              <a:rPr lang="en-US" sz="3200" dirty="0">
                <a:latin typeface="Arial Black" charset="0"/>
                <a:cs typeface="Arial Black" charset="0"/>
              </a:rPr>
              <a:t>CHURCH PLANTING MOVEMENTS</a:t>
            </a:r>
          </a:p>
        </p:txBody>
      </p:sp>
    </p:spTree>
    <p:extLst>
      <p:ext uri="{BB962C8B-B14F-4D97-AF65-F5344CB8AC3E}">
        <p14:creationId xmlns:p14="http://schemas.microsoft.com/office/powerpoint/2010/main" val="1359698430"/>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siaMapBlank.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894238"/>
            <a:ext cx="9144000" cy="5811362"/>
          </a:xfrm>
          <a:prstGeom prst="rect">
            <a:avLst/>
          </a:prstGeom>
        </p:spPr>
      </p:pic>
      <p:sp>
        <p:nvSpPr>
          <p:cNvPr id="6" name="TextBox 5"/>
          <p:cNvSpPr txBox="1"/>
          <p:nvPr/>
        </p:nvSpPr>
        <p:spPr>
          <a:xfrm>
            <a:off x="5528734" y="2751261"/>
            <a:ext cx="948267" cy="800219"/>
          </a:xfrm>
          <a:prstGeom prst="rect">
            <a:avLst/>
          </a:prstGeom>
          <a:noFill/>
        </p:spPr>
        <p:txBody>
          <a:bodyPr wrap="square" rtlCol="0">
            <a:spAutoFit/>
          </a:bodyPr>
          <a:lstStyle/>
          <a:p>
            <a:pPr algn="ctr"/>
            <a:r>
              <a:rPr lang="en-US" sz="1100" b="1" dirty="0" err="1">
                <a:solidFill>
                  <a:schemeClr val="bg2"/>
                </a:solidFill>
              </a:rPr>
              <a:t>Lumbini</a:t>
            </a:r>
            <a:endParaRPr lang="en-US" sz="1100" b="1" dirty="0">
              <a:solidFill>
                <a:schemeClr val="bg2"/>
              </a:solidFill>
            </a:endParaRPr>
          </a:p>
          <a:p>
            <a:pPr algn="ctr"/>
            <a:r>
              <a:rPr lang="en-US" sz="1100" b="1" dirty="0">
                <a:solidFill>
                  <a:schemeClr val="bg2"/>
                </a:solidFill>
              </a:rPr>
              <a:t>NEPAL</a:t>
            </a:r>
          </a:p>
          <a:p>
            <a:pPr algn="ctr"/>
            <a:r>
              <a:rPr lang="en-US" sz="2400" dirty="0">
                <a:solidFill>
                  <a:schemeClr val="bg2"/>
                </a:solidFill>
              </a:rPr>
              <a:t>.</a:t>
            </a:r>
          </a:p>
        </p:txBody>
      </p:sp>
      <p:sp>
        <p:nvSpPr>
          <p:cNvPr id="7" name="Donut 6"/>
          <p:cNvSpPr/>
          <p:nvPr/>
        </p:nvSpPr>
        <p:spPr bwMode="auto">
          <a:xfrm>
            <a:off x="5548489" y="2646838"/>
            <a:ext cx="914400" cy="914400"/>
          </a:xfrm>
          <a:prstGeom prst="donut">
            <a:avLst>
              <a:gd name="adj" fmla="val 10603"/>
            </a:avLst>
          </a:prstGeom>
          <a:solidFill>
            <a:srgbClr val="E8C83C"/>
          </a:solidFill>
          <a:ln w="9525" cap="flat" cmpd="sng" algn="ctr">
            <a:solidFill>
              <a:srgbClr val="E8C83C"/>
            </a:solidFill>
            <a:prstDash val="solid"/>
            <a:round/>
            <a:headEnd type="none" w="med" len="med"/>
            <a:tailEnd type="none" w="med" len="med"/>
          </a:ln>
          <a:effectLst/>
        </p:spPr>
        <p:txBody>
          <a:bodyPr/>
          <a:lstStyle/>
          <a:p>
            <a:pPr>
              <a:defRPr/>
            </a:pPr>
            <a:endParaRPr lang="en-US"/>
          </a:p>
        </p:txBody>
      </p:sp>
      <p:sp>
        <p:nvSpPr>
          <p:cNvPr id="8" name="TextBox 7"/>
          <p:cNvSpPr txBox="1"/>
          <p:nvPr/>
        </p:nvSpPr>
        <p:spPr>
          <a:xfrm>
            <a:off x="1967090" y="4704238"/>
            <a:ext cx="1100667" cy="261610"/>
          </a:xfrm>
          <a:prstGeom prst="rect">
            <a:avLst/>
          </a:prstGeom>
          <a:noFill/>
        </p:spPr>
        <p:txBody>
          <a:bodyPr wrap="square" rtlCol="0">
            <a:spAutoFit/>
          </a:bodyPr>
          <a:lstStyle/>
          <a:p>
            <a:r>
              <a:rPr lang="en-US" sz="1100" b="1" dirty="0">
                <a:solidFill>
                  <a:schemeClr val="bg2"/>
                </a:solidFill>
              </a:rPr>
              <a:t>BUDDHISM</a:t>
            </a:r>
          </a:p>
        </p:txBody>
      </p:sp>
      <p:sp>
        <p:nvSpPr>
          <p:cNvPr id="9" name="Donut 8"/>
          <p:cNvSpPr/>
          <p:nvPr/>
        </p:nvSpPr>
        <p:spPr bwMode="auto">
          <a:xfrm>
            <a:off x="1667256" y="4704238"/>
            <a:ext cx="274320" cy="274320"/>
          </a:xfrm>
          <a:prstGeom prst="donut">
            <a:avLst>
              <a:gd name="adj" fmla="val 10603"/>
            </a:avLst>
          </a:prstGeom>
          <a:solidFill>
            <a:srgbClr val="E8C83C"/>
          </a:solidFill>
          <a:ln w="38100" cap="flat" cmpd="sng" algn="ctr">
            <a:solidFill>
              <a:srgbClr val="E8C83C"/>
            </a:solidFill>
            <a:prstDash val="solid"/>
            <a:round/>
            <a:headEnd type="none" w="med" len="med"/>
            <a:tailEnd type="none" w="med" len="med"/>
          </a:ln>
          <a:effectLst/>
        </p:spPr>
        <p:txBody>
          <a:bodyPr/>
          <a:lstStyle/>
          <a:p>
            <a:pPr>
              <a:defRPr/>
            </a:pPr>
            <a:endParaRPr lang="en-US"/>
          </a:p>
        </p:txBody>
      </p:sp>
      <p:sp>
        <p:nvSpPr>
          <p:cNvPr id="12" name="TextBox 11"/>
          <p:cNvSpPr txBox="1"/>
          <p:nvPr/>
        </p:nvSpPr>
        <p:spPr>
          <a:xfrm>
            <a:off x="8119534" y="2308171"/>
            <a:ext cx="948267" cy="630942"/>
          </a:xfrm>
          <a:prstGeom prst="rect">
            <a:avLst/>
          </a:prstGeom>
          <a:noFill/>
        </p:spPr>
        <p:txBody>
          <a:bodyPr wrap="square" rtlCol="0">
            <a:spAutoFit/>
          </a:bodyPr>
          <a:lstStyle/>
          <a:p>
            <a:pPr algn="ctr"/>
            <a:r>
              <a:rPr lang="en-US" sz="1100" b="1" dirty="0" err="1">
                <a:solidFill>
                  <a:schemeClr val="bg2"/>
                </a:solidFill>
              </a:rPr>
              <a:t>Qufu</a:t>
            </a:r>
            <a:r>
              <a:rPr lang="en-US" sz="2400" dirty="0">
                <a:solidFill>
                  <a:schemeClr val="bg2"/>
                </a:solidFill>
              </a:rPr>
              <a:t>.</a:t>
            </a:r>
          </a:p>
          <a:p>
            <a:pPr algn="ctr"/>
            <a:r>
              <a:rPr lang="en-US" sz="1100" b="1" dirty="0">
                <a:solidFill>
                  <a:schemeClr val="bg2"/>
                </a:solidFill>
              </a:rPr>
              <a:t>CHINA</a:t>
            </a:r>
            <a:endParaRPr lang="en-US" sz="1100" dirty="0">
              <a:solidFill>
                <a:schemeClr val="bg2"/>
              </a:solidFill>
            </a:endParaRPr>
          </a:p>
        </p:txBody>
      </p:sp>
      <p:sp>
        <p:nvSpPr>
          <p:cNvPr id="13" name="Donut 12"/>
          <p:cNvSpPr/>
          <p:nvPr/>
        </p:nvSpPr>
        <p:spPr bwMode="auto">
          <a:xfrm>
            <a:off x="8153400" y="2265838"/>
            <a:ext cx="914400" cy="914400"/>
          </a:xfrm>
          <a:prstGeom prst="donut">
            <a:avLst>
              <a:gd name="adj" fmla="val 10603"/>
            </a:avLst>
          </a:prstGeom>
          <a:solidFill>
            <a:schemeClr val="accent2">
              <a:lumMod val="75000"/>
            </a:schemeClr>
          </a:solidFill>
          <a:ln w="9525" cap="flat" cmpd="sng" algn="ctr">
            <a:solidFill>
              <a:schemeClr val="accent2">
                <a:lumMod val="75000"/>
              </a:schemeClr>
            </a:solidFill>
            <a:prstDash val="solid"/>
            <a:round/>
            <a:headEnd type="none" w="med" len="med"/>
            <a:tailEnd type="none" w="med" len="med"/>
          </a:ln>
          <a:effectLst/>
        </p:spPr>
        <p:txBody>
          <a:bodyPr/>
          <a:lstStyle/>
          <a:p>
            <a:pPr>
              <a:defRPr/>
            </a:pPr>
            <a:endParaRPr lang="en-US"/>
          </a:p>
        </p:txBody>
      </p:sp>
      <p:sp>
        <p:nvSpPr>
          <p:cNvPr id="14" name="TextBox 13"/>
          <p:cNvSpPr txBox="1"/>
          <p:nvPr/>
        </p:nvSpPr>
        <p:spPr>
          <a:xfrm>
            <a:off x="1962122" y="5042906"/>
            <a:ext cx="1314478" cy="430887"/>
          </a:xfrm>
          <a:prstGeom prst="rect">
            <a:avLst/>
          </a:prstGeom>
          <a:noFill/>
        </p:spPr>
        <p:txBody>
          <a:bodyPr wrap="square" rtlCol="0">
            <a:spAutoFit/>
          </a:bodyPr>
          <a:lstStyle/>
          <a:p>
            <a:r>
              <a:rPr lang="en-US" sz="1100" b="1" dirty="0">
                <a:solidFill>
                  <a:schemeClr val="bg2"/>
                </a:solidFill>
              </a:rPr>
              <a:t>CONFUCIANISM</a:t>
            </a:r>
          </a:p>
        </p:txBody>
      </p:sp>
      <p:sp>
        <p:nvSpPr>
          <p:cNvPr id="15" name="Donut 14"/>
          <p:cNvSpPr/>
          <p:nvPr/>
        </p:nvSpPr>
        <p:spPr bwMode="auto">
          <a:xfrm>
            <a:off x="1662289" y="5042905"/>
            <a:ext cx="274320" cy="274320"/>
          </a:xfrm>
          <a:prstGeom prst="donut">
            <a:avLst>
              <a:gd name="adj" fmla="val 10603"/>
            </a:avLst>
          </a:prstGeom>
          <a:solidFill>
            <a:schemeClr val="tx2">
              <a:lumMod val="50000"/>
            </a:schemeClr>
          </a:solidFill>
          <a:ln w="38100" cap="flat" cmpd="sng" algn="ctr">
            <a:solidFill>
              <a:schemeClr val="accent2">
                <a:lumMod val="75000"/>
              </a:schemeClr>
            </a:solidFill>
            <a:prstDash val="solid"/>
            <a:round/>
            <a:headEnd type="none" w="med" len="med"/>
            <a:tailEnd type="none" w="med" len="med"/>
          </a:ln>
          <a:effectLst/>
        </p:spPr>
        <p:txBody>
          <a:bodyPr/>
          <a:lstStyle/>
          <a:p>
            <a:pPr>
              <a:defRPr/>
            </a:pPr>
            <a:endParaRPr lang="en-US"/>
          </a:p>
        </p:txBody>
      </p:sp>
      <p:sp>
        <p:nvSpPr>
          <p:cNvPr id="16" name="TextBox 15"/>
          <p:cNvSpPr txBox="1"/>
          <p:nvPr/>
        </p:nvSpPr>
        <p:spPr>
          <a:xfrm>
            <a:off x="5376334" y="3222572"/>
            <a:ext cx="948267" cy="800219"/>
          </a:xfrm>
          <a:prstGeom prst="rect">
            <a:avLst/>
          </a:prstGeom>
          <a:noFill/>
        </p:spPr>
        <p:txBody>
          <a:bodyPr wrap="square" rtlCol="0">
            <a:spAutoFit/>
          </a:bodyPr>
          <a:lstStyle/>
          <a:p>
            <a:pPr algn="ctr"/>
            <a:r>
              <a:rPr lang="en-US" sz="2400" dirty="0">
                <a:solidFill>
                  <a:schemeClr val="bg2"/>
                </a:solidFill>
              </a:rPr>
              <a:t>.</a:t>
            </a:r>
          </a:p>
          <a:p>
            <a:pPr algn="ctr"/>
            <a:r>
              <a:rPr lang="en-US" sz="1100" b="1" dirty="0" err="1">
                <a:solidFill>
                  <a:schemeClr val="bg2"/>
                </a:solidFill>
              </a:rPr>
              <a:t>Ayodhya</a:t>
            </a:r>
            <a:endParaRPr lang="en-US" sz="1100" b="1" dirty="0">
              <a:solidFill>
                <a:schemeClr val="bg2"/>
              </a:solidFill>
            </a:endParaRPr>
          </a:p>
          <a:p>
            <a:pPr algn="ctr"/>
            <a:r>
              <a:rPr lang="en-US" sz="1100" b="1" dirty="0">
                <a:solidFill>
                  <a:schemeClr val="bg2"/>
                </a:solidFill>
              </a:rPr>
              <a:t>INDIA</a:t>
            </a:r>
            <a:endParaRPr lang="en-US" sz="1100" dirty="0">
              <a:solidFill>
                <a:schemeClr val="bg2"/>
              </a:solidFill>
            </a:endParaRPr>
          </a:p>
        </p:txBody>
      </p:sp>
      <p:sp>
        <p:nvSpPr>
          <p:cNvPr id="17" name="Donut 16"/>
          <p:cNvSpPr/>
          <p:nvPr/>
        </p:nvSpPr>
        <p:spPr bwMode="auto">
          <a:xfrm>
            <a:off x="5381978" y="3437060"/>
            <a:ext cx="914400" cy="914400"/>
          </a:xfrm>
          <a:prstGeom prst="donut">
            <a:avLst>
              <a:gd name="adj" fmla="val 10603"/>
            </a:avLst>
          </a:prstGeom>
          <a:solidFill>
            <a:srgbClr val="D25401"/>
          </a:solidFill>
          <a:ln w="9525" cap="flat" cmpd="sng" algn="ctr">
            <a:solidFill>
              <a:srgbClr val="D25401"/>
            </a:solidFill>
            <a:prstDash val="solid"/>
            <a:round/>
            <a:headEnd type="none" w="med" len="med"/>
            <a:tailEnd type="none" w="med" len="med"/>
          </a:ln>
          <a:effectLst/>
        </p:spPr>
        <p:txBody>
          <a:bodyPr/>
          <a:lstStyle/>
          <a:p>
            <a:pPr>
              <a:defRPr/>
            </a:pPr>
            <a:endParaRPr lang="en-US"/>
          </a:p>
        </p:txBody>
      </p:sp>
      <p:sp>
        <p:nvSpPr>
          <p:cNvPr id="18" name="TextBox 17"/>
          <p:cNvSpPr txBox="1"/>
          <p:nvPr/>
        </p:nvSpPr>
        <p:spPr>
          <a:xfrm>
            <a:off x="1962122" y="5378185"/>
            <a:ext cx="1314478" cy="261610"/>
          </a:xfrm>
          <a:prstGeom prst="rect">
            <a:avLst/>
          </a:prstGeom>
          <a:noFill/>
        </p:spPr>
        <p:txBody>
          <a:bodyPr wrap="square" rtlCol="0">
            <a:spAutoFit/>
          </a:bodyPr>
          <a:lstStyle/>
          <a:p>
            <a:r>
              <a:rPr lang="en-US" sz="1100" b="1" dirty="0">
                <a:solidFill>
                  <a:schemeClr val="bg2"/>
                </a:solidFill>
              </a:rPr>
              <a:t>HINDUSIM</a:t>
            </a:r>
          </a:p>
        </p:txBody>
      </p:sp>
      <p:sp>
        <p:nvSpPr>
          <p:cNvPr id="19" name="Donut 18"/>
          <p:cNvSpPr/>
          <p:nvPr/>
        </p:nvSpPr>
        <p:spPr bwMode="auto">
          <a:xfrm>
            <a:off x="1662289" y="5378185"/>
            <a:ext cx="274320" cy="274320"/>
          </a:xfrm>
          <a:prstGeom prst="donut">
            <a:avLst>
              <a:gd name="adj" fmla="val 10603"/>
            </a:avLst>
          </a:prstGeom>
          <a:solidFill>
            <a:srgbClr val="D25401"/>
          </a:solidFill>
          <a:ln w="38100" cap="flat" cmpd="sng" algn="ctr">
            <a:solidFill>
              <a:srgbClr val="D25401"/>
            </a:solidFill>
            <a:prstDash val="solid"/>
            <a:round/>
            <a:headEnd type="none" w="med" len="med"/>
            <a:tailEnd type="none" w="med" len="med"/>
          </a:ln>
          <a:effectLst/>
        </p:spPr>
        <p:txBody>
          <a:bodyPr/>
          <a:lstStyle/>
          <a:p>
            <a:pPr>
              <a:defRPr/>
            </a:pPr>
            <a:endParaRPr lang="en-US"/>
          </a:p>
        </p:txBody>
      </p:sp>
      <p:sp>
        <p:nvSpPr>
          <p:cNvPr id="20" name="TextBox 19"/>
          <p:cNvSpPr txBox="1"/>
          <p:nvPr/>
        </p:nvSpPr>
        <p:spPr>
          <a:xfrm>
            <a:off x="2480734" y="3582342"/>
            <a:ext cx="948267" cy="969496"/>
          </a:xfrm>
          <a:prstGeom prst="rect">
            <a:avLst/>
          </a:prstGeom>
          <a:noFill/>
        </p:spPr>
        <p:txBody>
          <a:bodyPr wrap="square" rtlCol="0">
            <a:spAutoFit/>
          </a:bodyPr>
          <a:lstStyle/>
          <a:p>
            <a:pPr algn="ctr"/>
            <a:r>
              <a:rPr lang="en-US" sz="1100" b="1" dirty="0">
                <a:solidFill>
                  <a:schemeClr val="bg2"/>
                </a:solidFill>
              </a:rPr>
              <a:t>Mecca</a:t>
            </a:r>
          </a:p>
          <a:p>
            <a:pPr algn="ctr"/>
            <a:r>
              <a:rPr lang="en-US" sz="1100" b="1" dirty="0">
                <a:solidFill>
                  <a:schemeClr val="bg2"/>
                </a:solidFill>
              </a:rPr>
              <a:t>SAUDI ARABIA</a:t>
            </a:r>
          </a:p>
          <a:p>
            <a:pPr algn="ctr"/>
            <a:r>
              <a:rPr lang="en-US" sz="2400" dirty="0">
                <a:solidFill>
                  <a:schemeClr val="bg2"/>
                </a:solidFill>
              </a:rPr>
              <a:t> </a:t>
            </a:r>
          </a:p>
        </p:txBody>
      </p:sp>
      <p:sp>
        <p:nvSpPr>
          <p:cNvPr id="21" name="Donut 20"/>
          <p:cNvSpPr/>
          <p:nvPr/>
        </p:nvSpPr>
        <p:spPr bwMode="auto">
          <a:xfrm>
            <a:off x="2452511" y="3470927"/>
            <a:ext cx="914400" cy="914400"/>
          </a:xfrm>
          <a:prstGeom prst="donut">
            <a:avLst>
              <a:gd name="adj" fmla="val 10603"/>
            </a:avLst>
          </a:prstGeom>
          <a:solidFill>
            <a:srgbClr val="008000"/>
          </a:solidFill>
          <a:ln w="9525" cap="flat" cmpd="sng" algn="ctr">
            <a:solidFill>
              <a:srgbClr val="008000"/>
            </a:solidFill>
            <a:prstDash val="solid"/>
            <a:round/>
            <a:headEnd type="none" w="med" len="med"/>
            <a:tailEnd type="none" w="med" len="med"/>
          </a:ln>
          <a:effectLst/>
        </p:spPr>
        <p:txBody>
          <a:bodyPr/>
          <a:lstStyle/>
          <a:p>
            <a:pPr>
              <a:defRPr/>
            </a:pPr>
            <a:endParaRPr lang="en-US"/>
          </a:p>
        </p:txBody>
      </p:sp>
      <p:sp>
        <p:nvSpPr>
          <p:cNvPr id="22" name="TextBox 21"/>
          <p:cNvSpPr txBox="1"/>
          <p:nvPr/>
        </p:nvSpPr>
        <p:spPr>
          <a:xfrm>
            <a:off x="2175934" y="3695063"/>
            <a:ext cx="948267" cy="461665"/>
          </a:xfrm>
          <a:prstGeom prst="rect">
            <a:avLst/>
          </a:prstGeom>
          <a:noFill/>
        </p:spPr>
        <p:txBody>
          <a:bodyPr wrap="square" rtlCol="0">
            <a:spAutoFit/>
          </a:bodyPr>
          <a:lstStyle/>
          <a:p>
            <a:pPr algn="ctr"/>
            <a:r>
              <a:rPr lang="en-US" sz="2400" dirty="0">
                <a:solidFill>
                  <a:schemeClr val="bg2"/>
                </a:solidFill>
              </a:rPr>
              <a:t>. </a:t>
            </a:r>
          </a:p>
        </p:txBody>
      </p:sp>
      <p:sp>
        <p:nvSpPr>
          <p:cNvPr id="23" name="TextBox 22"/>
          <p:cNvSpPr txBox="1"/>
          <p:nvPr/>
        </p:nvSpPr>
        <p:spPr>
          <a:xfrm>
            <a:off x="1962122" y="5716852"/>
            <a:ext cx="1314478" cy="261610"/>
          </a:xfrm>
          <a:prstGeom prst="rect">
            <a:avLst/>
          </a:prstGeom>
          <a:noFill/>
        </p:spPr>
        <p:txBody>
          <a:bodyPr wrap="square" rtlCol="0">
            <a:spAutoFit/>
          </a:bodyPr>
          <a:lstStyle/>
          <a:p>
            <a:r>
              <a:rPr lang="en-US" sz="1100" b="1" dirty="0">
                <a:solidFill>
                  <a:schemeClr val="bg2"/>
                </a:solidFill>
              </a:rPr>
              <a:t>ISLAM</a:t>
            </a:r>
          </a:p>
        </p:txBody>
      </p:sp>
      <p:sp>
        <p:nvSpPr>
          <p:cNvPr id="24" name="Donut 23"/>
          <p:cNvSpPr/>
          <p:nvPr/>
        </p:nvSpPr>
        <p:spPr bwMode="auto">
          <a:xfrm>
            <a:off x="1662289" y="5716852"/>
            <a:ext cx="274320" cy="274320"/>
          </a:xfrm>
          <a:prstGeom prst="donut">
            <a:avLst>
              <a:gd name="adj" fmla="val 10603"/>
            </a:avLst>
          </a:prstGeom>
          <a:solidFill>
            <a:srgbClr val="D25401"/>
          </a:solidFill>
          <a:ln w="38100" cap="flat" cmpd="sng" algn="ctr">
            <a:solidFill>
              <a:srgbClr val="008000"/>
            </a:solidFill>
            <a:prstDash val="solid"/>
            <a:round/>
            <a:headEnd type="none" w="med" len="med"/>
            <a:tailEnd type="none" w="med" len="med"/>
          </a:ln>
          <a:effectLst/>
        </p:spPr>
        <p:txBody>
          <a:bodyPr/>
          <a:lstStyle/>
          <a:p>
            <a:pPr>
              <a:defRPr/>
            </a:pPr>
            <a:endParaRPr lang="en-US"/>
          </a:p>
        </p:txBody>
      </p:sp>
      <p:sp>
        <p:nvSpPr>
          <p:cNvPr id="25" name="Donut 24"/>
          <p:cNvSpPr/>
          <p:nvPr/>
        </p:nvSpPr>
        <p:spPr bwMode="auto">
          <a:xfrm>
            <a:off x="2923822" y="2655304"/>
            <a:ext cx="914400" cy="914400"/>
          </a:xfrm>
          <a:prstGeom prst="donut">
            <a:avLst>
              <a:gd name="adj" fmla="val 10603"/>
            </a:avLst>
          </a:prstGeom>
          <a:solidFill>
            <a:schemeClr val="tx2">
              <a:lumMod val="50000"/>
            </a:schemeClr>
          </a:solidFill>
          <a:ln w="9525" cap="flat" cmpd="sng" algn="ctr">
            <a:solidFill>
              <a:schemeClr val="tx2">
                <a:lumMod val="50000"/>
              </a:schemeClr>
            </a:solidFill>
            <a:prstDash val="solid"/>
            <a:round/>
            <a:headEnd type="none" w="med" len="med"/>
            <a:tailEnd type="none" w="med" len="med"/>
          </a:ln>
          <a:effectLst/>
        </p:spPr>
        <p:txBody>
          <a:bodyPr/>
          <a:lstStyle/>
          <a:p>
            <a:pPr>
              <a:defRPr/>
            </a:pPr>
            <a:endParaRPr lang="en-US"/>
          </a:p>
        </p:txBody>
      </p:sp>
      <p:sp>
        <p:nvSpPr>
          <p:cNvPr id="26" name="TextBox 25"/>
          <p:cNvSpPr txBox="1"/>
          <p:nvPr/>
        </p:nvSpPr>
        <p:spPr>
          <a:xfrm>
            <a:off x="2695223" y="2904841"/>
            <a:ext cx="948267" cy="461665"/>
          </a:xfrm>
          <a:prstGeom prst="rect">
            <a:avLst/>
          </a:prstGeom>
          <a:noFill/>
        </p:spPr>
        <p:txBody>
          <a:bodyPr wrap="square" rtlCol="0">
            <a:spAutoFit/>
          </a:bodyPr>
          <a:lstStyle/>
          <a:p>
            <a:pPr algn="ctr"/>
            <a:r>
              <a:rPr lang="en-US" sz="2400" dirty="0">
                <a:solidFill>
                  <a:schemeClr val="bg2"/>
                </a:solidFill>
              </a:rPr>
              <a:t>. </a:t>
            </a:r>
          </a:p>
        </p:txBody>
      </p:sp>
      <p:sp>
        <p:nvSpPr>
          <p:cNvPr id="28" name="TextBox 27"/>
          <p:cNvSpPr txBox="1"/>
          <p:nvPr/>
        </p:nvSpPr>
        <p:spPr>
          <a:xfrm>
            <a:off x="2946400" y="2850038"/>
            <a:ext cx="948267" cy="430887"/>
          </a:xfrm>
          <a:prstGeom prst="rect">
            <a:avLst/>
          </a:prstGeom>
          <a:noFill/>
        </p:spPr>
        <p:txBody>
          <a:bodyPr wrap="square" rtlCol="0">
            <a:spAutoFit/>
          </a:bodyPr>
          <a:lstStyle/>
          <a:p>
            <a:pPr algn="ctr"/>
            <a:r>
              <a:rPr lang="en-US" sz="1100" b="1" dirty="0">
                <a:solidFill>
                  <a:schemeClr val="bg2"/>
                </a:solidFill>
              </a:rPr>
              <a:t>Ur,</a:t>
            </a:r>
          </a:p>
          <a:p>
            <a:pPr algn="ctr"/>
            <a:r>
              <a:rPr lang="en-US" sz="1100" b="1" dirty="0">
                <a:solidFill>
                  <a:schemeClr val="bg2"/>
                </a:solidFill>
              </a:rPr>
              <a:t>IRAQ</a:t>
            </a:r>
            <a:endParaRPr lang="en-US" sz="2400" dirty="0">
              <a:solidFill>
                <a:schemeClr val="bg2"/>
              </a:solidFill>
            </a:endParaRPr>
          </a:p>
        </p:txBody>
      </p:sp>
      <p:sp>
        <p:nvSpPr>
          <p:cNvPr id="29" name="TextBox 28"/>
          <p:cNvSpPr txBox="1"/>
          <p:nvPr/>
        </p:nvSpPr>
        <p:spPr>
          <a:xfrm>
            <a:off x="1962122" y="6049874"/>
            <a:ext cx="1314478" cy="261610"/>
          </a:xfrm>
          <a:prstGeom prst="rect">
            <a:avLst/>
          </a:prstGeom>
          <a:noFill/>
        </p:spPr>
        <p:txBody>
          <a:bodyPr wrap="square" rtlCol="0">
            <a:spAutoFit/>
          </a:bodyPr>
          <a:lstStyle/>
          <a:p>
            <a:r>
              <a:rPr lang="en-US" sz="1100" b="1" dirty="0">
                <a:solidFill>
                  <a:schemeClr val="bg2"/>
                </a:solidFill>
              </a:rPr>
              <a:t>JUDAISM</a:t>
            </a:r>
          </a:p>
        </p:txBody>
      </p:sp>
      <p:sp>
        <p:nvSpPr>
          <p:cNvPr id="30" name="Donut 29"/>
          <p:cNvSpPr/>
          <p:nvPr/>
        </p:nvSpPr>
        <p:spPr bwMode="auto">
          <a:xfrm>
            <a:off x="1662289" y="6049874"/>
            <a:ext cx="274320" cy="274320"/>
          </a:xfrm>
          <a:prstGeom prst="donut">
            <a:avLst>
              <a:gd name="adj" fmla="val 10603"/>
            </a:avLst>
          </a:prstGeom>
          <a:solidFill>
            <a:schemeClr val="tx2">
              <a:lumMod val="50000"/>
            </a:schemeClr>
          </a:solidFill>
          <a:ln w="38100" cap="flat" cmpd="sng" algn="ctr">
            <a:solidFill>
              <a:schemeClr val="tx2">
                <a:lumMod val="50000"/>
              </a:schemeClr>
            </a:solidFill>
            <a:prstDash val="solid"/>
            <a:round/>
            <a:headEnd type="none" w="med" len="med"/>
            <a:tailEnd type="none" w="med" len="med"/>
          </a:ln>
          <a:effectLst/>
        </p:spPr>
        <p:txBody>
          <a:bodyPr/>
          <a:lstStyle/>
          <a:p>
            <a:pPr>
              <a:defRPr/>
            </a:pPr>
            <a:endParaRPr lang="en-US"/>
          </a:p>
        </p:txBody>
      </p:sp>
      <p:sp>
        <p:nvSpPr>
          <p:cNvPr id="31" name="TextBox 30"/>
          <p:cNvSpPr txBox="1"/>
          <p:nvPr/>
        </p:nvSpPr>
        <p:spPr>
          <a:xfrm>
            <a:off x="1962122" y="6382896"/>
            <a:ext cx="1314478" cy="261610"/>
          </a:xfrm>
          <a:prstGeom prst="rect">
            <a:avLst/>
          </a:prstGeom>
          <a:noFill/>
        </p:spPr>
        <p:txBody>
          <a:bodyPr wrap="square" rtlCol="0">
            <a:spAutoFit/>
          </a:bodyPr>
          <a:lstStyle/>
          <a:p>
            <a:r>
              <a:rPr lang="en-US" sz="1100" b="1" dirty="0">
                <a:solidFill>
                  <a:schemeClr val="bg2"/>
                </a:solidFill>
              </a:rPr>
              <a:t>CHRISTIANITY</a:t>
            </a:r>
          </a:p>
        </p:txBody>
      </p:sp>
      <p:sp>
        <p:nvSpPr>
          <p:cNvPr id="32" name="Donut 31"/>
          <p:cNvSpPr/>
          <p:nvPr/>
        </p:nvSpPr>
        <p:spPr bwMode="auto">
          <a:xfrm>
            <a:off x="1662289" y="6382896"/>
            <a:ext cx="274320" cy="27432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a:p>
        </p:txBody>
      </p:sp>
      <p:sp>
        <p:nvSpPr>
          <p:cNvPr id="33" name="TextBox 32"/>
          <p:cNvSpPr txBox="1"/>
          <p:nvPr/>
        </p:nvSpPr>
        <p:spPr>
          <a:xfrm>
            <a:off x="1752601" y="2822996"/>
            <a:ext cx="948267" cy="461665"/>
          </a:xfrm>
          <a:prstGeom prst="rect">
            <a:avLst/>
          </a:prstGeom>
          <a:noFill/>
        </p:spPr>
        <p:txBody>
          <a:bodyPr wrap="square" rtlCol="0">
            <a:spAutoFit/>
          </a:bodyPr>
          <a:lstStyle/>
          <a:p>
            <a:pPr algn="ctr"/>
            <a:r>
              <a:rPr lang="en-US" sz="2400" dirty="0">
                <a:solidFill>
                  <a:schemeClr val="bg2"/>
                </a:solidFill>
              </a:rPr>
              <a:t>. </a:t>
            </a:r>
          </a:p>
        </p:txBody>
      </p:sp>
      <p:sp>
        <p:nvSpPr>
          <p:cNvPr id="34" name="Donut 33"/>
          <p:cNvSpPr/>
          <p:nvPr/>
        </p:nvSpPr>
        <p:spPr bwMode="auto">
          <a:xfrm>
            <a:off x="1696156" y="2875438"/>
            <a:ext cx="914400" cy="914400"/>
          </a:xfrm>
          <a:prstGeom prst="donut">
            <a:avLst>
              <a:gd name="adj" fmla="val 10603"/>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US"/>
          </a:p>
        </p:txBody>
      </p:sp>
      <p:sp>
        <p:nvSpPr>
          <p:cNvPr id="35" name="TextBox 34"/>
          <p:cNvSpPr txBox="1"/>
          <p:nvPr/>
        </p:nvSpPr>
        <p:spPr>
          <a:xfrm>
            <a:off x="1718734" y="3070172"/>
            <a:ext cx="948267" cy="430887"/>
          </a:xfrm>
          <a:prstGeom prst="rect">
            <a:avLst/>
          </a:prstGeom>
          <a:noFill/>
        </p:spPr>
        <p:txBody>
          <a:bodyPr wrap="square" rtlCol="0">
            <a:spAutoFit/>
          </a:bodyPr>
          <a:lstStyle/>
          <a:p>
            <a:pPr algn="ctr"/>
            <a:r>
              <a:rPr lang="en-US" sz="1100" b="1" dirty="0">
                <a:solidFill>
                  <a:schemeClr val="bg2"/>
                </a:solidFill>
              </a:rPr>
              <a:t>Bethlehem,</a:t>
            </a:r>
          </a:p>
          <a:p>
            <a:pPr algn="ctr"/>
            <a:r>
              <a:rPr lang="en-US" sz="1100" b="1" dirty="0">
                <a:solidFill>
                  <a:schemeClr val="bg2"/>
                </a:solidFill>
              </a:rPr>
              <a:t>ISRAEL</a:t>
            </a:r>
            <a:endParaRPr lang="en-US" sz="2400" dirty="0">
              <a:solidFill>
                <a:schemeClr val="bg2"/>
              </a:solidFill>
            </a:endParaRPr>
          </a:p>
        </p:txBody>
      </p:sp>
      <p:sp>
        <p:nvSpPr>
          <p:cNvPr id="36" name="Rectangle 35"/>
          <p:cNvSpPr/>
          <p:nvPr/>
        </p:nvSpPr>
        <p:spPr>
          <a:xfrm>
            <a:off x="1524000" y="152400"/>
            <a:ext cx="9144000" cy="646331"/>
          </a:xfrm>
          <a:prstGeom prst="rect">
            <a:avLst/>
          </a:prstGeom>
          <a:solidFill>
            <a:srgbClr val="000000"/>
          </a:solidFill>
          <a:ln>
            <a:noFill/>
          </a:ln>
        </p:spPr>
        <p:txBody>
          <a:bodyPr wrap="square">
            <a:spAutoFit/>
          </a:bodyPr>
          <a:lstStyle/>
          <a:p>
            <a:pPr algn="ctr"/>
            <a:r>
              <a:rPr lang="en-US" sz="3200" dirty="0">
                <a:latin typeface="Arial Black" charset="0"/>
                <a:cs typeface="Arial Black" charset="0"/>
              </a:rPr>
              <a:t>BIRTHPLACES OF WORLD RELIGIONS</a:t>
            </a:r>
          </a:p>
        </p:txBody>
      </p:sp>
      <p:sp>
        <p:nvSpPr>
          <p:cNvPr id="37" name="Rectangle 36"/>
          <p:cNvSpPr/>
          <p:nvPr/>
        </p:nvSpPr>
        <p:spPr>
          <a:xfrm>
            <a:off x="1524000" y="1015424"/>
            <a:ext cx="9144000" cy="1200329"/>
          </a:xfrm>
          <a:prstGeom prst="rect">
            <a:avLst/>
          </a:prstGeom>
          <a:noFill/>
          <a:ln>
            <a:noFill/>
          </a:ln>
        </p:spPr>
        <p:txBody>
          <a:bodyPr wrap="square">
            <a:spAutoFit/>
          </a:bodyPr>
          <a:lstStyle/>
          <a:p>
            <a:pPr algn="ctr" fontAlgn="auto">
              <a:spcBef>
                <a:spcPts val="0"/>
              </a:spcBef>
              <a:spcAft>
                <a:spcPts val="0"/>
              </a:spcAft>
            </a:pPr>
            <a:r>
              <a:rPr lang="en-US" sz="3600" b="1" dirty="0">
                <a:ln w="25400">
                  <a:solidFill>
                    <a:srgbClr val="000000"/>
                  </a:solidFill>
                </a:ln>
                <a:solidFill>
                  <a:schemeClr val="bg2"/>
                </a:solidFill>
                <a:latin typeface="Arial"/>
                <a:cs typeface="Arial"/>
              </a:rPr>
              <a:t>All the great religions of the world </a:t>
            </a:r>
          </a:p>
          <a:p>
            <a:pPr algn="ctr" fontAlgn="auto">
              <a:spcBef>
                <a:spcPts val="0"/>
              </a:spcBef>
              <a:spcAft>
                <a:spcPts val="0"/>
              </a:spcAft>
            </a:pPr>
            <a:r>
              <a:rPr lang="en-US" sz="3600" b="1" dirty="0">
                <a:ln w="25400">
                  <a:solidFill>
                    <a:srgbClr val="000000"/>
                  </a:solidFill>
                </a:ln>
                <a:solidFill>
                  <a:schemeClr val="bg2"/>
                </a:solidFill>
                <a:latin typeface="Arial"/>
                <a:cs typeface="Arial"/>
              </a:rPr>
              <a:t>were born in Asia.</a:t>
            </a:r>
          </a:p>
        </p:txBody>
      </p:sp>
    </p:spTree>
    <p:extLst>
      <p:ext uri="{BB962C8B-B14F-4D97-AF65-F5344CB8AC3E}">
        <p14:creationId xmlns:p14="http://schemas.microsoft.com/office/powerpoint/2010/main" val="3239596076"/>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3200" b="1" dirty="0">
                <a:solidFill>
                  <a:srgbClr val="000514"/>
                </a:solidFill>
                <a:latin typeface="Arial Black" charset="0"/>
                <a:cs typeface="Arial Black" charset="0"/>
              </a:rPr>
              <a:t>“</a:t>
            </a:r>
            <a:r>
              <a:rPr lang="en-US" sz="3200" b="1" dirty="0">
                <a:solidFill>
                  <a:srgbClr val="000514"/>
                </a:solidFill>
              </a:rPr>
              <a:t>And when the deed was finished, the Savior took Judas Thomas and led him away to </a:t>
            </a:r>
            <a:r>
              <a:rPr lang="en-US" sz="3200" b="1" dirty="0" err="1">
                <a:solidFill>
                  <a:srgbClr val="000514"/>
                </a:solidFill>
              </a:rPr>
              <a:t>Abbanes</a:t>
            </a:r>
            <a:r>
              <a:rPr lang="en-US" sz="3200" b="1" dirty="0">
                <a:solidFill>
                  <a:srgbClr val="000514"/>
                </a:solidFill>
              </a:rPr>
              <a:t> the merchant, and when </a:t>
            </a:r>
            <a:r>
              <a:rPr lang="en-US" sz="3200" b="1" dirty="0" err="1">
                <a:solidFill>
                  <a:srgbClr val="000514"/>
                </a:solidFill>
              </a:rPr>
              <a:t>Abbanes</a:t>
            </a:r>
            <a:r>
              <a:rPr lang="en-US" sz="3200" b="1" dirty="0">
                <a:solidFill>
                  <a:srgbClr val="000514"/>
                </a:solidFill>
              </a:rPr>
              <a:t> saw him he said unto him: Is this your master? And the apostle said: Yes, he is my Lord.</a:t>
            </a:r>
            <a:r>
              <a:rPr lang="en-US" sz="3200" dirty="0">
                <a:solidFill>
                  <a:schemeClr val="bg2"/>
                </a:solidFill>
                <a:latin typeface="Arial Black" charset="0"/>
                <a:cs typeface="Arial Black" charset="0"/>
              </a:rPr>
              <a:t>”</a:t>
            </a:r>
            <a:endParaRPr lang="en-US" sz="3200" dirty="0"/>
          </a:p>
        </p:txBody>
      </p:sp>
    </p:spTree>
    <p:extLst>
      <p:ext uri="{BB962C8B-B14F-4D97-AF65-F5344CB8AC3E}">
        <p14:creationId xmlns:p14="http://schemas.microsoft.com/office/powerpoint/2010/main" val="3731680527"/>
      </p:ext>
    </p:extLst>
  </p:cSld>
  <p:clrMapOvr>
    <a:masterClrMapping/>
  </p:clrMapOvr>
  <p:transition>
    <p:random/>
  </p:transition>
</p:sld>
</file>

<file path=ppt/slides/slide2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NIndi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19200" y="-11352"/>
            <a:ext cx="9753600" cy="6865663"/>
          </a:xfrm>
          <a:prstGeom prst="rect">
            <a:avLst/>
          </a:prstGeom>
        </p:spPr>
      </p:pic>
    </p:spTree>
    <p:extLst>
      <p:ext uri="{BB962C8B-B14F-4D97-AF65-F5344CB8AC3E}">
        <p14:creationId xmlns:p14="http://schemas.microsoft.com/office/powerpoint/2010/main" val="4183504538"/>
      </p:ext>
    </p:extLst>
  </p:cSld>
  <p:clrMapOvr>
    <a:masterClrMapping/>
  </p:clrMapOvr>
  <p:transition>
    <p:random/>
  </p:transition>
</p:sld>
</file>

<file path=ppt/slides/slide2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ru_logo_scre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76200"/>
            <a:ext cx="9144000" cy="6531429"/>
          </a:xfrm>
          <a:prstGeom prst="rect">
            <a:avLst/>
          </a:prstGeom>
          <a:solidFill>
            <a:srgbClr val="FFFFFF"/>
          </a:solidFill>
        </p:spPr>
      </p:pic>
      <p:sp>
        <p:nvSpPr>
          <p:cNvPr id="3" name="TextBox 2"/>
          <p:cNvSpPr txBox="1"/>
          <p:nvPr/>
        </p:nvSpPr>
        <p:spPr>
          <a:xfrm>
            <a:off x="1828800" y="6107668"/>
            <a:ext cx="8534400" cy="369332"/>
          </a:xfrm>
          <a:prstGeom prst="rect">
            <a:avLst/>
          </a:prstGeom>
          <a:noFill/>
        </p:spPr>
        <p:txBody>
          <a:bodyPr wrap="square" rtlCol="0">
            <a:spAutoFit/>
          </a:bodyPr>
          <a:lstStyle/>
          <a:p>
            <a:pPr algn="ctr"/>
            <a:r>
              <a:rPr lang="en-US" dirty="0">
                <a:solidFill>
                  <a:schemeClr val="bg2"/>
                </a:solidFill>
                <a:latin typeface="Copperplate Gothic Bold"/>
                <a:cs typeface="Copperplate Gothic Bold"/>
              </a:rPr>
              <a:t>Reach the campus today … reach the world tomorrow</a:t>
            </a:r>
          </a:p>
        </p:txBody>
      </p:sp>
    </p:spTree>
    <p:extLst>
      <p:ext uri="{BB962C8B-B14F-4D97-AF65-F5344CB8AC3E}">
        <p14:creationId xmlns:p14="http://schemas.microsoft.com/office/powerpoint/2010/main" val="1629650510"/>
      </p:ext>
    </p:extLst>
  </p:cSld>
  <p:clrMapOvr>
    <a:masterClrMapping/>
  </p:clrMapOvr>
  <p:transition>
    <p:random/>
  </p:transition>
</p:sld>
</file>

<file path=ppt/slides/slide2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ReachingLeade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3" name="Rectangle 2"/>
          <p:cNvSpPr/>
          <p:nvPr/>
        </p:nvSpPr>
        <p:spPr>
          <a:xfrm>
            <a:off x="1531232" y="0"/>
            <a:ext cx="9142412" cy="584776"/>
          </a:xfrm>
          <a:prstGeom prst="rect">
            <a:avLst/>
          </a:prstGeom>
          <a:noFill/>
          <a:ln>
            <a:noFill/>
          </a:ln>
        </p:spPr>
        <p:txBody>
          <a:bodyPr wrap="square">
            <a:spAutoFit/>
          </a:bodyPr>
          <a:lstStyle/>
          <a:p>
            <a:pPr algn="ctr" fontAlgn="auto">
              <a:spcBef>
                <a:spcPts val="0"/>
              </a:spcBef>
              <a:spcAft>
                <a:spcPts val="0"/>
              </a:spcAft>
              <a:defRPr/>
            </a:pPr>
            <a:r>
              <a:rPr lang="en-US" sz="3200" dirty="0">
                <a:ln w="25400">
                  <a:solidFill>
                    <a:srgbClr val="000000"/>
                  </a:solidFill>
                </a:ln>
                <a:effectLst>
                  <a:outerShdw blurRad="50800" dist="50800" dir="2700000" algn="tl" rotWithShape="0">
                    <a:srgbClr val="000000">
                      <a:alpha val="43000"/>
                    </a:srgbClr>
                  </a:outerShdw>
                </a:effectLst>
                <a:latin typeface="Futura XBlk BT Extra Black"/>
              </a:rPr>
              <a:t>REACHING LEADERS FOR CHRIST</a:t>
            </a:r>
          </a:p>
        </p:txBody>
      </p:sp>
    </p:spTree>
    <p:extLst>
      <p:ext uri="{BB962C8B-B14F-4D97-AF65-F5344CB8AC3E}">
        <p14:creationId xmlns:p14="http://schemas.microsoft.com/office/powerpoint/2010/main" val="2867717449"/>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wolshield-color-reachingYouth.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60654" y="0"/>
            <a:ext cx="7145346" cy="6858000"/>
          </a:xfrm>
          <a:prstGeom prst="rect">
            <a:avLst/>
          </a:prstGeom>
          <a:solidFill>
            <a:schemeClr val="tx1"/>
          </a:solidFill>
        </p:spPr>
      </p:pic>
    </p:spTree>
    <p:extLst>
      <p:ext uri="{BB962C8B-B14F-4D97-AF65-F5344CB8AC3E}">
        <p14:creationId xmlns:p14="http://schemas.microsoft.com/office/powerpoint/2010/main" val="4011909186"/>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524001" y="0"/>
            <a:ext cx="9142412" cy="646331"/>
          </a:xfrm>
          <a:prstGeom prst="rect">
            <a:avLst/>
          </a:prstGeom>
          <a:solidFill>
            <a:srgbClr val="000000"/>
          </a:solidFill>
          <a:ln>
            <a:noFill/>
          </a:ln>
        </p:spPr>
        <p:txBody>
          <a:bodyPr wrap="square">
            <a:spAutoFit/>
          </a:bodyPr>
          <a:lstStyle/>
          <a:p>
            <a:pPr algn="ctr"/>
            <a:r>
              <a:rPr lang="en-US" sz="3200" dirty="0">
                <a:latin typeface="Arial Black" charset="0"/>
                <a:cs typeface="Arial Black" charset="0"/>
              </a:rPr>
              <a:t>ASIAN CHURCH HISTORY TIMELINE</a:t>
            </a:r>
          </a:p>
        </p:txBody>
      </p:sp>
      <p:pic>
        <p:nvPicPr>
          <p:cNvPr id="3" name="Picture 2" descr="cross.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0201" y="533400"/>
            <a:ext cx="556387" cy="990600"/>
          </a:xfrm>
          <a:prstGeom prst="rect">
            <a:avLst/>
          </a:prstGeom>
        </p:spPr>
      </p:pic>
      <p:sp>
        <p:nvSpPr>
          <p:cNvPr id="4" name="TextBox 3"/>
          <p:cNvSpPr txBox="1"/>
          <p:nvPr/>
        </p:nvSpPr>
        <p:spPr>
          <a:xfrm>
            <a:off x="1676400" y="6274714"/>
            <a:ext cx="9144000" cy="307777"/>
          </a:xfrm>
          <a:prstGeom prst="rect">
            <a:avLst/>
          </a:prstGeom>
          <a:noFill/>
        </p:spPr>
        <p:txBody>
          <a:bodyPr wrap="square" rtlCol="0">
            <a:spAutoFit/>
          </a:bodyPr>
          <a:lstStyle/>
          <a:p>
            <a:r>
              <a:rPr lang="en-US" sz="1400" b="1" dirty="0">
                <a:solidFill>
                  <a:srgbClr val="FFFFFF"/>
                </a:solidFill>
                <a:latin typeface="Arial"/>
                <a:cs typeface="Arial"/>
              </a:rPr>
              <a:t>0   100   200  300  400  500  600  700  800  900 1000 1100 1200 1300 1400 1500 1600 1700 1800 1900 2000</a:t>
            </a:r>
          </a:p>
        </p:txBody>
      </p:sp>
      <p:sp>
        <p:nvSpPr>
          <p:cNvPr id="8" name="Donut 7"/>
          <p:cNvSpPr/>
          <p:nvPr/>
        </p:nvSpPr>
        <p:spPr bwMode="auto">
          <a:xfrm>
            <a:off x="1798320" y="3505200"/>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9" name="Donut 8"/>
          <p:cNvSpPr/>
          <p:nvPr/>
        </p:nvSpPr>
        <p:spPr bwMode="auto">
          <a:xfrm>
            <a:off x="1841676" y="3779520"/>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10" name="TextBox 9"/>
          <p:cNvSpPr txBox="1"/>
          <p:nvPr/>
        </p:nvSpPr>
        <p:spPr>
          <a:xfrm>
            <a:off x="1981200" y="3429001"/>
            <a:ext cx="2133600" cy="261610"/>
          </a:xfrm>
          <a:prstGeom prst="rect">
            <a:avLst/>
          </a:prstGeom>
          <a:noFill/>
        </p:spPr>
        <p:txBody>
          <a:bodyPr wrap="square" rtlCol="0">
            <a:spAutoFit/>
          </a:bodyPr>
          <a:lstStyle/>
          <a:p>
            <a:r>
              <a:rPr lang="en-US" sz="1050" b="1" dirty="0">
                <a:solidFill>
                  <a:srgbClr val="FFFFFF"/>
                </a:solidFill>
                <a:latin typeface="Arial"/>
                <a:cs typeface="Arial"/>
              </a:rPr>
              <a:t>JESUS’ RESURRECTION (33)</a:t>
            </a:r>
          </a:p>
        </p:txBody>
      </p:sp>
      <p:sp>
        <p:nvSpPr>
          <p:cNvPr id="11" name="TextBox 10"/>
          <p:cNvSpPr txBox="1"/>
          <p:nvPr/>
        </p:nvSpPr>
        <p:spPr>
          <a:xfrm>
            <a:off x="2024119" y="3732894"/>
            <a:ext cx="2513089" cy="253916"/>
          </a:xfrm>
          <a:prstGeom prst="rect">
            <a:avLst/>
          </a:prstGeom>
          <a:noFill/>
        </p:spPr>
        <p:txBody>
          <a:bodyPr wrap="square" rtlCol="0">
            <a:spAutoFit/>
          </a:bodyPr>
          <a:lstStyle/>
          <a:p>
            <a:r>
              <a:rPr lang="en-US" sz="1050" b="1" dirty="0">
                <a:solidFill>
                  <a:srgbClr val="FFFFFF"/>
                </a:solidFill>
                <a:latin typeface="Arial"/>
                <a:cs typeface="Arial"/>
              </a:rPr>
              <a:t>CHURCH AT ANTIOCH (37)</a:t>
            </a:r>
          </a:p>
        </p:txBody>
      </p:sp>
      <p:sp>
        <p:nvSpPr>
          <p:cNvPr id="12" name="Donut 11"/>
          <p:cNvSpPr/>
          <p:nvPr/>
        </p:nvSpPr>
        <p:spPr bwMode="auto">
          <a:xfrm>
            <a:off x="1905000" y="4062422"/>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13" name="TextBox 12"/>
          <p:cNvSpPr txBox="1"/>
          <p:nvPr/>
        </p:nvSpPr>
        <p:spPr>
          <a:xfrm>
            <a:off x="2088936" y="4017146"/>
            <a:ext cx="1949664" cy="253916"/>
          </a:xfrm>
          <a:prstGeom prst="rect">
            <a:avLst/>
          </a:prstGeom>
          <a:noFill/>
        </p:spPr>
        <p:txBody>
          <a:bodyPr wrap="square" rtlCol="0">
            <a:spAutoFit/>
          </a:bodyPr>
          <a:lstStyle/>
          <a:p>
            <a:r>
              <a:rPr lang="en-US" sz="1050" b="1" dirty="0">
                <a:solidFill>
                  <a:srgbClr val="FFFFFF"/>
                </a:solidFill>
                <a:latin typeface="Arial"/>
                <a:cs typeface="Arial"/>
              </a:rPr>
              <a:t>THOMAS TO INDIA (52)</a:t>
            </a:r>
          </a:p>
        </p:txBody>
      </p:sp>
      <p:sp>
        <p:nvSpPr>
          <p:cNvPr id="14" name="Donut 13"/>
          <p:cNvSpPr/>
          <p:nvPr/>
        </p:nvSpPr>
        <p:spPr bwMode="auto">
          <a:xfrm>
            <a:off x="2819401" y="4617277"/>
            <a:ext cx="182881"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15" name="TextBox 14"/>
          <p:cNvSpPr txBox="1"/>
          <p:nvPr/>
        </p:nvSpPr>
        <p:spPr>
          <a:xfrm>
            <a:off x="3003336" y="4572001"/>
            <a:ext cx="2425612" cy="253916"/>
          </a:xfrm>
          <a:prstGeom prst="rect">
            <a:avLst/>
          </a:prstGeom>
          <a:noFill/>
        </p:spPr>
        <p:txBody>
          <a:bodyPr wrap="square" rtlCol="0">
            <a:spAutoFit/>
          </a:bodyPr>
          <a:lstStyle/>
          <a:p>
            <a:r>
              <a:rPr lang="en-US" sz="1050" b="1" dirty="0">
                <a:solidFill>
                  <a:srgbClr val="FFFFFF"/>
                </a:solidFill>
                <a:latin typeface="Arial"/>
                <a:cs typeface="Arial"/>
              </a:rPr>
              <a:t>CHRISTIAN ARMENIA (301)</a:t>
            </a:r>
          </a:p>
        </p:txBody>
      </p:sp>
      <p:sp>
        <p:nvSpPr>
          <p:cNvPr id="16" name="Donut 15"/>
          <p:cNvSpPr/>
          <p:nvPr/>
        </p:nvSpPr>
        <p:spPr bwMode="auto">
          <a:xfrm>
            <a:off x="2788920" y="1310640"/>
            <a:ext cx="182880" cy="182880"/>
          </a:xfrm>
          <a:prstGeom prst="donut">
            <a:avLst>
              <a:gd name="adj" fmla="val 10603"/>
            </a:avLst>
          </a:prstGeom>
          <a:solidFill>
            <a:srgbClr val="008000"/>
          </a:solidFill>
          <a:ln w="38100" cap="flat" cmpd="sng" algn="ctr">
            <a:solidFill>
              <a:srgbClr val="008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17" name="TextBox 16"/>
          <p:cNvSpPr txBox="1"/>
          <p:nvPr/>
        </p:nvSpPr>
        <p:spPr>
          <a:xfrm>
            <a:off x="1600200" y="1551802"/>
            <a:ext cx="2322772" cy="253916"/>
          </a:xfrm>
          <a:prstGeom prst="rect">
            <a:avLst/>
          </a:prstGeom>
          <a:noFill/>
        </p:spPr>
        <p:txBody>
          <a:bodyPr wrap="square" rtlCol="0">
            <a:spAutoFit/>
          </a:bodyPr>
          <a:lstStyle/>
          <a:p>
            <a:r>
              <a:rPr lang="en-US" sz="1050" b="1" dirty="0">
                <a:solidFill>
                  <a:srgbClr val="FFFFFF"/>
                </a:solidFill>
                <a:latin typeface="Arial"/>
                <a:cs typeface="Arial"/>
              </a:rPr>
              <a:t>COUNCIL OF NICEA (325)</a:t>
            </a:r>
          </a:p>
        </p:txBody>
      </p:sp>
      <p:sp>
        <p:nvSpPr>
          <p:cNvPr id="18" name="Donut 17"/>
          <p:cNvSpPr/>
          <p:nvPr/>
        </p:nvSpPr>
        <p:spPr bwMode="auto">
          <a:xfrm>
            <a:off x="2884652" y="4884628"/>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19" name="TextBox 18"/>
          <p:cNvSpPr txBox="1"/>
          <p:nvPr/>
        </p:nvSpPr>
        <p:spPr>
          <a:xfrm>
            <a:off x="3068587" y="4839351"/>
            <a:ext cx="2150631" cy="253916"/>
          </a:xfrm>
          <a:prstGeom prst="rect">
            <a:avLst/>
          </a:prstGeom>
          <a:noFill/>
        </p:spPr>
        <p:txBody>
          <a:bodyPr wrap="square" rtlCol="0">
            <a:spAutoFit/>
          </a:bodyPr>
          <a:lstStyle/>
          <a:p>
            <a:r>
              <a:rPr lang="en-US" sz="1050" b="1" dirty="0">
                <a:solidFill>
                  <a:srgbClr val="FFFFFF"/>
                </a:solidFill>
                <a:latin typeface="Arial"/>
                <a:cs typeface="Arial"/>
              </a:rPr>
              <a:t>CHRISTIAN GEORGIA (326)</a:t>
            </a:r>
          </a:p>
        </p:txBody>
      </p:sp>
      <p:cxnSp>
        <p:nvCxnSpPr>
          <p:cNvPr id="7" name="Straight Arrow Connector 6"/>
          <p:cNvCxnSpPr/>
          <p:nvPr/>
        </p:nvCxnSpPr>
        <p:spPr bwMode="auto">
          <a:xfrm>
            <a:off x="1295400" y="6189052"/>
            <a:ext cx="1143000" cy="0"/>
          </a:xfrm>
          <a:prstGeom prst="straightConnector1">
            <a:avLst/>
          </a:prstGeom>
          <a:solidFill>
            <a:schemeClr val="accent1"/>
          </a:solidFill>
          <a:ln w="38100" cap="flat" cmpd="sng" algn="ctr">
            <a:solidFill>
              <a:schemeClr val="bg2"/>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3" name="TextBox 22"/>
          <p:cNvSpPr txBox="1"/>
          <p:nvPr/>
        </p:nvSpPr>
        <p:spPr>
          <a:xfrm>
            <a:off x="1491156" y="5867401"/>
            <a:ext cx="2133600" cy="261610"/>
          </a:xfrm>
          <a:prstGeom prst="rect">
            <a:avLst/>
          </a:prstGeom>
          <a:noFill/>
        </p:spPr>
        <p:txBody>
          <a:bodyPr wrap="square" rtlCol="0">
            <a:spAutoFit/>
          </a:bodyPr>
          <a:lstStyle/>
          <a:p>
            <a:r>
              <a:rPr lang="en-US" sz="1050" b="1" dirty="0">
                <a:solidFill>
                  <a:srgbClr val="FFFFFF"/>
                </a:solidFill>
                <a:latin typeface="Arial"/>
                <a:cs typeface="Arial"/>
              </a:rPr>
              <a:t>PARTHIAN EMPIRE</a:t>
            </a:r>
          </a:p>
        </p:txBody>
      </p:sp>
      <p:sp>
        <p:nvSpPr>
          <p:cNvPr id="25" name="TextBox 24"/>
          <p:cNvSpPr txBox="1"/>
          <p:nvPr/>
        </p:nvSpPr>
        <p:spPr>
          <a:xfrm>
            <a:off x="2971800" y="762001"/>
            <a:ext cx="1828801" cy="430887"/>
          </a:xfrm>
          <a:prstGeom prst="rect">
            <a:avLst/>
          </a:prstGeom>
          <a:noFill/>
        </p:spPr>
        <p:txBody>
          <a:bodyPr wrap="square" rtlCol="0">
            <a:spAutoFit/>
          </a:bodyPr>
          <a:lstStyle/>
          <a:p>
            <a:r>
              <a:rPr lang="en-US" sz="1050" b="1" u="sng" dirty="0">
                <a:solidFill>
                  <a:srgbClr val="FFFFFF"/>
                </a:solidFill>
                <a:latin typeface="Arial"/>
                <a:cs typeface="Arial"/>
              </a:rPr>
              <a:t>COUNCIL OF SELEUCIA/</a:t>
            </a:r>
          </a:p>
          <a:p>
            <a:r>
              <a:rPr lang="en-US" sz="1050" b="1" u="sng" dirty="0">
                <a:solidFill>
                  <a:srgbClr val="FFFFFF"/>
                </a:solidFill>
                <a:latin typeface="Arial"/>
                <a:cs typeface="Arial"/>
              </a:rPr>
              <a:t>CTESIPHON (410)</a:t>
            </a:r>
          </a:p>
        </p:txBody>
      </p:sp>
      <p:sp>
        <p:nvSpPr>
          <p:cNvPr id="26" name="Donut 25"/>
          <p:cNvSpPr/>
          <p:nvPr/>
        </p:nvSpPr>
        <p:spPr bwMode="auto">
          <a:xfrm>
            <a:off x="2928444" y="5150678"/>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27" name="TextBox 26"/>
          <p:cNvSpPr txBox="1"/>
          <p:nvPr/>
        </p:nvSpPr>
        <p:spPr>
          <a:xfrm>
            <a:off x="3112379" y="5105401"/>
            <a:ext cx="2998329" cy="253916"/>
          </a:xfrm>
          <a:prstGeom prst="rect">
            <a:avLst/>
          </a:prstGeom>
          <a:noFill/>
        </p:spPr>
        <p:txBody>
          <a:bodyPr wrap="square" rtlCol="0">
            <a:spAutoFit/>
          </a:bodyPr>
          <a:lstStyle/>
          <a:p>
            <a:r>
              <a:rPr lang="en-US" sz="1050" b="1" dirty="0">
                <a:solidFill>
                  <a:srgbClr val="FFFFFF"/>
                </a:solidFill>
                <a:latin typeface="Arial"/>
                <a:cs typeface="Arial"/>
              </a:rPr>
              <a:t>SCHOOL OF EDESSA/NISIBIS (350)</a:t>
            </a:r>
          </a:p>
        </p:txBody>
      </p:sp>
      <p:sp>
        <p:nvSpPr>
          <p:cNvPr id="29" name="TextBox 28"/>
          <p:cNvSpPr txBox="1"/>
          <p:nvPr/>
        </p:nvSpPr>
        <p:spPr>
          <a:xfrm>
            <a:off x="1600200" y="1905001"/>
            <a:ext cx="2571014" cy="253916"/>
          </a:xfrm>
          <a:prstGeom prst="rect">
            <a:avLst/>
          </a:prstGeom>
          <a:noFill/>
        </p:spPr>
        <p:txBody>
          <a:bodyPr wrap="square" rtlCol="0">
            <a:spAutoFit/>
          </a:bodyPr>
          <a:lstStyle/>
          <a:p>
            <a:r>
              <a:rPr lang="en-US" sz="1050" b="1" dirty="0">
                <a:solidFill>
                  <a:srgbClr val="FFFFFF"/>
                </a:solidFill>
                <a:latin typeface="Arial"/>
                <a:cs typeface="Arial"/>
              </a:rPr>
              <a:t>COUNCIL OF EPHESUS (431)</a:t>
            </a:r>
          </a:p>
        </p:txBody>
      </p:sp>
      <p:sp>
        <p:nvSpPr>
          <p:cNvPr id="30" name="TextBox 29"/>
          <p:cNvSpPr txBox="1"/>
          <p:nvPr/>
        </p:nvSpPr>
        <p:spPr>
          <a:xfrm>
            <a:off x="2438400" y="6035796"/>
            <a:ext cx="457200" cy="261610"/>
          </a:xfrm>
          <a:prstGeom prst="rect">
            <a:avLst/>
          </a:prstGeom>
          <a:noFill/>
        </p:spPr>
        <p:txBody>
          <a:bodyPr wrap="square" rtlCol="0">
            <a:spAutoFit/>
          </a:bodyPr>
          <a:lstStyle/>
          <a:p>
            <a:r>
              <a:rPr lang="en-US" sz="1050" b="1" dirty="0">
                <a:solidFill>
                  <a:srgbClr val="FFFFFF"/>
                </a:solidFill>
                <a:latin typeface="Arial"/>
                <a:cs typeface="Arial"/>
              </a:rPr>
              <a:t>224</a:t>
            </a:r>
          </a:p>
        </p:txBody>
      </p:sp>
      <p:sp>
        <p:nvSpPr>
          <p:cNvPr id="33" name="TextBox 32"/>
          <p:cNvSpPr txBox="1"/>
          <p:nvPr/>
        </p:nvSpPr>
        <p:spPr>
          <a:xfrm>
            <a:off x="2928444" y="5884253"/>
            <a:ext cx="2024556" cy="253916"/>
          </a:xfrm>
          <a:prstGeom prst="rect">
            <a:avLst/>
          </a:prstGeom>
          <a:noFill/>
        </p:spPr>
        <p:txBody>
          <a:bodyPr wrap="square" rtlCol="0">
            <a:spAutoFit/>
          </a:bodyPr>
          <a:lstStyle/>
          <a:p>
            <a:pPr algn="ctr"/>
            <a:r>
              <a:rPr lang="en-US" sz="1050" b="1" dirty="0">
                <a:solidFill>
                  <a:srgbClr val="FFFFFF"/>
                </a:solidFill>
                <a:latin typeface="Arial"/>
                <a:cs typeface="Arial"/>
              </a:rPr>
              <a:t>SASSANID EMPIRE</a:t>
            </a:r>
          </a:p>
        </p:txBody>
      </p:sp>
      <p:sp>
        <p:nvSpPr>
          <p:cNvPr id="35" name="TextBox 34"/>
          <p:cNvSpPr txBox="1"/>
          <p:nvPr/>
        </p:nvSpPr>
        <p:spPr>
          <a:xfrm>
            <a:off x="4420036" y="6030750"/>
            <a:ext cx="457200" cy="261610"/>
          </a:xfrm>
          <a:prstGeom prst="rect">
            <a:avLst/>
          </a:prstGeom>
          <a:noFill/>
        </p:spPr>
        <p:txBody>
          <a:bodyPr wrap="square" rtlCol="0">
            <a:spAutoFit/>
          </a:bodyPr>
          <a:lstStyle/>
          <a:p>
            <a:r>
              <a:rPr lang="en-US" sz="1050" b="1" dirty="0">
                <a:solidFill>
                  <a:srgbClr val="FFFFFF"/>
                </a:solidFill>
                <a:latin typeface="Arial"/>
                <a:cs typeface="Arial"/>
              </a:rPr>
              <a:t>651</a:t>
            </a:r>
          </a:p>
        </p:txBody>
      </p:sp>
      <p:cxnSp>
        <p:nvCxnSpPr>
          <p:cNvPr id="34" name="Straight Arrow Connector 33"/>
          <p:cNvCxnSpPr>
            <a:endCxn id="35" idx="1"/>
          </p:cNvCxnSpPr>
          <p:nvPr/>
        </p:nvCxnSpPr>
        <p:spPr bwMode="auto">
          <a:xfrm flipV="1">
            <a:off x="2819400" y="6161555"/>
            <a:ext cx="1600636" cy="15693"/>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0" name="Donut 39"/>
          <p:cNvSpPr/>
          <p:nvPr/>
        </p:nvSpPr>
        <p:spPr bwMode="auto">
          <a:xfrm>
            <a:off x="3886200" y="5417171"/>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41" name="TextBox 40"/>
          <p:cNvSpPr txBox="1"/>
          <p:nvPr/>
        </p:nvSpPr>
        <p:spPr>
          <a:xfrm>
            <a:off x="4070136" y="5371894"/>
            <a:ext cx="1568664" cy="430887"/>
          </a:xfrm>
          <a:prstGeom prst="rect">
            <a:avLst/>
          </a:prstGeom>
          <a:noFill/>
        </p:spPr>
        <p:txBody>
          <a:bodyPr wrap="square" rtlCol="0">
            <a:spAutoFit/>
          </a:bodyPr>
          <a:lstStyle/>
          <a:p>
            <a:r>
              <a:rPr lang="en-US" sz="1050" b="1" dirty="0">
                <a:solidFill>
                  <a:srgbClr val="FFFFFF"/>
                </a:solidFill>
                <a:latin typeface="Arial"/>
                <a:cs typeface="Arial"/>
              </a:rPr>
              <a:t>MUHAMMED (570-632)</a:t>
            </a:r>
          </a:p>
        </p:txBody>
      </p:sp>
      <p:sp>
        <p:nvSpPr>
          <p:cNvPr id="42" name="Donut 41"/>
          <p:cNvSpPr/>
          <p:nvPr/>
        </p:nvSpPr>
        <p:spPr bwMode="auto">
          <a:xfrm>
            <a:off x="5072556" y="3768572"/>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43" name="TextBox 42"/>
          <p:cNvSpPr txBox="1"/>
          <p:nvPr/>
        </p:nvSpPr>
        <p:spPr>
          <a:xfrm>
            <a:off x="5256492" y="3723295"/>
            <a:ext cx="3292664" cy="253916"/>
          </a:xfrm>
          <a:prstGeom prst="rect">
            <a:avLst/>
          </a:prstGeom>
          <a:noFill/>
        </p:spPr>
        <p:txBody>
          <a:bodyPr wrap="square" rtlCol="0">
            <a:spAutoFit/>
          </a:bodyPr>
          <a:lstStyle/>
          <a:p>
            <a:r>
              <a:rPr lang="en-US" sz="1050" b="1" dirty="0">
                <a:solidFill>
                  <a:srgbClr val="FFFFFF"/>
                </a:solidFill>
                <a:latin typeface="Arial"/>
                <a:cs typeface="Arial"/>
              </a:rPr>
              <a:t>NESTORIAN DOCTOR IN JAPAN (736)</a:t>
            </a:r>
          </a:p>
        </p:txBody>
      </p:sp>
      <p:sp>
        <p:nvSpPr>
          <p:cNvPr id="44" name="Donut 43"/>
          <p:cNvSpPr/>
          <p:nvPr/>
        </p:nvSpPr>
        <p:spPr bwMode="auto">
          <a:xfrm>
            <a:off x="5148756" y="4340279"/>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45" name="TextBox 44"/>
          <p:cNvSpPr txBox="1"/>
          <p:nvPr/>
        </p:nvSpPr>
        <p:spPr>
          <a:xfrm>
            <a:off x="5332692" y="4295002"/>
            <a:ext cx="3292664" cy="253916"/>
          </a:xfrm>
          <a:prstGeom prst="rect">
            <a:avLst/>
          </a:prstGeom>
          <a:noFill/>
        </p:spPr>
        <p:txBody>
          <a:bodyPr wrap="square" rtlCol="0">
            <a:spAutoFit/>
          </a:bodyPr>
          <a:lstStyle/>
          <a:p>
            <a:r>
              <a:rPr lang="en-US" sz="1050" b="1" dirty="0">
                <a:solidFill>
                  <a:srgbClr val="FFFFFF"/>
                </a:solidFill>
                <a:latin typeface="Arial"/>
                <a:cs typeface="Arial"/>
              </a:rPr>
              <a:t>CHINA’S ANTI-CHRISTIAN EDICT (845)</a:t>
            </a:r>
          </a:p>
        </p:txBody>
      </p:sp>
      <p:sp>
        <p:nvSpPr>
          <p:cNvPr id="46" name="Donut 45"/>
          <p:cNvSpPr/>
          <p:nvPr/>
        </p:nvSpPr>
        <p:spPr bwMode="auto">
          <a:xfrm>
            <a:off x="4147644" y="3474278"/>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47" name="TextBox 46"/>
          <p:cNvSpPr txBox="1"/>
          <p:nvPr/>
        </p:nvSpPr>
        <p:spPr>
          <a:xfrm>
            <a:off x="4331580" y="3429001"/>
            <a:ext cx="2221620" cy="253916"/>
          </a:xfrm>
          <a:prstGeom prst="rect">
            <a:avLst/>
          </a:prstGeom>
          <a:noFill/>
        </p:spPr>
        <p:txBody>
          <a:bodyPr wrap="square" rtlCol="0">
            <a:spAutoFit/>
          </a:bodyPr>
          <a:lstStyle/>
          <a:p>
            <a:r>
              <a:rPr lang="en-US" sz="1050" b="1" dirty="0">
                <a:solidFill>
                  <a:srgbClr val="FFFFFF"/>
                </a:solidFill>
                <a:latin typeface="Arial"/>
                <a:cs typeface="Arial"/>
              </a:rPr>
              <a:t>NESTORIAN MONUMENT (635)</a:t>
            </a:r>
          </a:p>
        </p:txBody>
      </p:sp>
      <p:sp>
        <p:nvSpPr>
          <p:cNvPr id="48" name="TextBox 47"/>
          <p:cNvSpPr txBox="1"/>
          <p:nvPr/>
        </p:nvSpPr>
        <p:spPr>
          <a:xfrm>
            <a:off x="6444592" y="5884253"/>
            <a:ext cx="1371600" cy="253916"/>
          </a:xfrm>
          <a:prstGeom prst="rect">
            <a:avLst/>
          </a:prstGeom>
          <a:noFill/>
        </p:spPr>
        <p:txBody>
          <a:bodyPr wrap="square" rtlCol="0">
            <a:spAutoFit/>
          </a:bodyPr>
          <a:lstStyle/>
          <a:p>
            <a:pPr algn="ctr"/>
            <a:r>
              <a:rPr lang="en-US" sz="1050" b="1" dirty="0">
                <a:solidFill>
                  <a:srgbClr val="FFFFFF"/>
                </a:solidFill>
                <a:latin typeface="Arial"/>
                <a:cs typeface="Arial"/>
              </a:rPr>
              <a:t>MONGOL EMPIRE</a:t>
            </a:r>
          </a:p>
        </p:txBody>
      </p:sp>
      <p:sp>
        <p:nvSpPr>
          <p:cNvPr id="49" name="TextBox 48"/>
          <p:cNvSpPr txBox="1"/>
          <p:nvPr/>
        </p:nvSpPr>
        <p:spPr>
          <a:xfrm>
            <a:off x="7620000" y="6042557"/>
            <a:ext cx="653392" cy="253916"/>
          </a:xfrm>
          <a:prstGeom prst="rect">
            <a:avLst/>
          </a:prstGeom>
          <a:noFill/>
        </p:spPr>
        <p:txBody>
          <a:bodyPr wrap="square" rtlCol="0">
            <a:spAutoFit/>
          </a:bodyPr>
          <a:lstStyle/>
          <a:p>
            <a:r>
              <a:rPr lang="en-US" sz="1050" b="1" dirty="0">
                <a:solidFill>
                  <a:srgbClr val="FFFFFF"/>
                </a:solidFill>
                <a:latin typeface="Arial"/>
                <a:cs typeface="Arial"/>
              </a:rPr>
              <a:t>1370</a:t>
            </a:r>
          </a:p>
        </p:txBody>
      </p:sp>
      <p:cxnSp>
        <p:nvCxnSpPr>
          <p:cNvPr id="50" name="Straight Arrow Connector 49"/>
          <p:cNvCxnSpPr/>
          <p:nvPr/>
        </p:nvCxnSpPr>
        <p:spPr bwMode="auto">
          <a:xfrm flipV="1">
            <a:off x="6553200" y="6189053"/>
            <a:ext cx="1143000" cy="1"/>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2" name="TextBox 51"/>
          <p:cNvSpPr txBox="1"/>
          <p:nvPr/>
        </p:nvSpPr>
        <p:spPr>
          <a:xfrm>
            <a:off x="6096000" y="6047602"/>
            <a:ext cx="533400" cy="261610"/>
          </a:xfrm>
          <a:prstGeom prst="rect">
            <a:avLst/>
          </a:prstGeom>
          <a:noFill/>
        </p:spPr>
        <p:txBody>
          <a:bodyPr wrap="square" rtlCol="0">
            <a:spAutoFit/>
          </a:bodyPr>
          <a:lstStyle/>
          <a:p>
            <a:r>
              <a:rPr lang="en-US" sz="1050" b="1" dirty="0">
                <a:solidFill>
                  <a:srgbClr val="FFFFFF"/>
                </a:solidFill>
                <a:latin typeface="Arial"/>
                <a:cs typeface="Arial"/>
              </a:rPr>
              <a:t>1206</a:t>
            </a:r>
          </a:p>
        </p:txBody>
      </p:sp>
      <p:sp>
        <p:nvSpPr>
          <p:cNvPr id="53" name="Donut 52"/>
          <p:cNvSpPr/>
          <p:nvPr/>
        </p:nvSpPr>
        <p:spPr bwMode="auto">
          <a:xfrm>
            <a:off x="6575096" y="4648201"/>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54" name="TextBox 53"/>
          <p:cNvSpPr txBox="1"/>
          <p:nvPr/>
        </p:nvSpPr>
        <p:spPr>
          <a:xfrm>
            <a:off x="4791303" y="4495800"/>
            <a:ext cx="1761897" cy="415498"/>
          </a:xfrm>
          <a:prstGeom prst="rect">
            <a:avLst/>
          </a:prstGeom>
          <a:noFill/>
        </p:spPr>
        <p:txBody>
          <a:bodyPr wrap="square" rtlCol="0">
            <a:spAutoFit/>
          </a:bodyPr>
          <a:lstStyle/>
          <a:p>
            <a:pPr algn="r"/>
            <a:r>
              <a:rPr lang="en-US" sz="1050" b="1" dirty="0">
                <a:solidFill>
                  <a:srgbClr val="FFFFFF"/>
                </a:solidFill>
                <a:latin typeface="Arial"/>
                <a:cs typeface="Arial"/>
              </a:rPr>
              <a:t>JENGHIZ KHAN (1167-1227)</a:t>
            </a:r>
          </a:p>
        </p:txBody>
      </p:sp>
      <p:sp>
        <p:nvSpPr>
          <p:cNvPr id="55" name="Donut 54"/>
          <p:cNvSpPr/>
          <p:nvPr/>
        </p:nvSpPr>
        <p:spPr bwMode="auto">
          <a:xfrm>
            <a:off x="7162800" y="5418028"/>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56" name="TextBox 55"/>
          <p:cNvSpPr txBox="1"/>
          <p:nvPr/>
        </p:nvSpPr>
        <p:spPr>
          <a:xfrm>
            <a:off x="5562600" y="5372751"/>
            <a:ext cx="1644864" cy="430887"/>
          </a:xfrm>
          <a:prstGeom prst="rect">
            <a:avLst/>
          </a:prstGeom>
          <a:noFill/>
        </p:spPr>
        <p:txBody>
          <a:bodyPr wrap="square" rtlCol="0">
            <a:spAutoFit/>
          </a:bodyPr>
          <a:lstStyle/>
          <a:p>
            <a:r>
              <a:rPr lang="en-US" sz="1050" b="1" dirty="0">
                <a:solidFill>
                  <a:srgbClr val="FFFFFF"/>
                </a:solidFill>
                <a:latin typeface="Arial"/>
                <a:cs typeface="Arial"/>
              </a:rPr>
              <a:t>TAMERLANE (1336-1405)</a:t>
            </a:r>
          </a:p>
        </p:txBody>
      </p:sp>
      <p:sp>
        <p:nvSpPr>
          <p:cNvPr id="57" name="TextBox 56"/>
          <p:cNvSpPr txBox="1"/>
          <p:nvPr/>
        </p:nvSpPr>
        <p:spPr>
          <a:xfrm>
            <a:off x="7696200" y="5884253"/>
            <a:ext cx="1851130" cy="261610"/>
          </a:xfrm>
          <a:prstGeom prst="rect">
            <a:avLst/>
          </a:prstGeom>
          <a:noFill/>
        </p:spPr>
        <p:txBody>
          <a:bodyPr wrap="square" rtlCol="0">
            <a:spAutoFit/>
          </a:bodyPr>
          <a:lstStyle/>
          <a:p>
            <a:pPr algn="ctr"/>
            <a:r>
              <a:rPr lang="en-US" sz="1050" b="1" dirty="0">
                <a:solidFill>
                  <a:srgbClr val="FFFFFF"/>
                </a:solidFill>
                <a:latin typeface="Arial"/>
                <a:cs typeface="Arial"/>
              </a:rPr>
              <a:t>MING DYNASTY</a:t>
            </a:r>
          </a:p>
        </p:txBody>
      </p:sp>
      <p:sp>
        <p:nvSpPr>
          <p:cNvPr id="58" name="TextBox 57"/>
          <p:cNvSpPr txBox="1"/>
          <p:nvPr/>
        </p:nvSpPr>
        <p:spPr>
          <a:xfrm>
            <a:off x="8686800" y="6042556"/>
            <a:ext cx="522452" cy="261610"/>
          </a:xfrm>
          <a:prstGeom prst="rect">
            <a:avLst/>
          </a:prstGeom>
          <a:noFill/>
        </p:spPr>
        <p:txBody>
          <a:bodyPr wrap="square" rtlCol="0">
            <a:spAutoFit/>
          </a:bodyPr>
          <a:lstStyle/>
          <a:p>
            <a:r>
              <a:rPr lang="en-US" sz="1050" b="1" dirty="0">
                <a:solidFill>
                  <a:srgbClr val="FFFFFF"/>
                </a:solidFill>
                <a:latin typeface="Arial"/>
                <a:cs typeface="Arial"/>
              </a:rPr>
              <a:t>1644</a:t>
            </a:r>
          </a:p>
        </p:txBody>
      </p:sp>
      <p:cxnSp>
        <p:nvCxnSpPr>
          <p:cNvPr id="59" name="Straight Arrow Connector 58"/>
          <p:cNvCxnSpPr/>
          <p:nvPr/>
        </p:nvCxnSpPr>
        <p:spPr bwMode="auto">
          <a:xfrm flipV="1">
            <a:off x="8011948" y="6189052"/>
            <a:ext cx="751052" cy="2"/>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1" name="Donut 60"/>
          <p:cNvSpPr/>
          <p:nvPr/>
        </p:nvSpPr>
        <p:spPr bwMode="auto">
          <a:xfrm>
            <a:off x="8153400" y="3474278"/>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62" name="TextBox 61"/>
          <p:cNvSpPr txBox="1"/>
          <p:nvPr/>
        </p:nvSpPr>
        <p:spPr>
          <a:xfrm>
            <a:off x="8337335" y="3429001"/>
            <a:ext cx="2219931" cy="253916"/>
          </a:xfrm>
          <a:prstGeom prst="rect">
            <a:avLst/>
          </a:prstGeom>
          <a:noFill/>
        </p:spPr>
        <p:txBody>
          <a:bodyPr wrap="square" rtlCol="0">
            <a:spAutoFit/>
          </a:bodyPr>
          <a:lstStyle/>
          <a:p>
            <a:r>
              <a:rPr lang="en-US" sz="1050" b="1" dirty="0">
                <a:solidFill>
                  <a:srgbClr val="FFFFFF"/>
                </a:solidFill>
                <a:latin typeface="Arial"/>
                <a:cs typeface="Arial"/>
              </a:rPr>
              <a:t>XAVIER IN JAPAN (1549)</a:t>
            </a:r>
          </a:p>
        </p:txBody>
      </p:sp>
      <p:sp>
        <p:nvSpPr>
          <p:cNvPr id="64" name="Donut 63"/>
          <p:cNvSpPr/>
          <p:nvPr/>
        </p:nvSpPr>
        <p:spPr bwMode="auto">
          <a:xfrm>
            <a:off x="3276600" y="1765473"/>
            <a:ext cx="182880" cy="182880"/>
          </a:xfrm>
          <a:prstGeom prst="donut">
            <a:avLst>
              <a:gd name="adj" fmla="val 10603"/>
            </a:avLst>
          </a:prstGeom>
          <a:solidFill>
            <a:srgbClr val="008000"/>
          </a:solidFill>
          <a:ln w="38100" cap="flat" cmpd="sng" algn="ctr">
            <a:solidFill>
              <a:srgbClr val="008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65" name="Donut 64"/>
          <p:cNvSpPr/>
          <p:nvPr/>
        </p:nvSpPr>
        <p:spPr bwMode="auto">
          <a:xfrm>
            <a:off x="8501556" y="4079413"/>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66" name="TextBox 65"/>
          <p:cNvSpPr txBox="1"/>
          <p:nvPr/>
        </p:nvSpPr>
        <p:spPr>
          <a:xfrm>
            <a:off x="8685491" y="4034136"/>
            <a:ext cx="3802011" cy="430887"/>
          </a:xfrm>
          <a:prstGeom prst="rect">
            <a:avLst/>
          </a:prstGeom>
          <a:noFill/>
        </p:spPr>
        <p:txBody>
          <a:bodyPr wrap="square" rtlCol="0">
            <a:spAutoFit/>
          </a:bodyPr>
          <a:lstStyle/>
          <a:p>
            <a:r>
              <a:rPr lang="en-US" sz="1050" b="1" dirty="0">
                <a:solidFill>
                  <a:srgbClr val="FFFFFF"/>
                </a:solidFill>
                <a:latin typeface="Arial"/>
                <a:cs typeface="Arial"/>
              </a:rPr>
              <a:t>JAPAN’S ANTI-CHRISTIAN </a:t>
            </a:r>
          </a:p>
          <a:p>
            <a:r>
              <a:rPr lang="en-US" sz="1050" b="1" dirty="0">
                <a:solidFill>
                  <a:srgbClr val="FFFFFF"/>
                </a:solidFill>
                <a:latin typeface="Arial"/>
                <a:cs typeface="Arial"/>
              </a:rPr>
              <a:t>EDICT (1614, 1868)</a:t>
            </a:r>
          </a:p>
        </p:txBody>
      </p:sp>
      <p:sp>
        <p:nvSpPr>
          <p:cNvPr id="67" name="TextBox 66"/>
          <p:cNvSpPr txBox="1"/>
          <p:nvPr/>
        </p:nvSpPr>
        <p:spPr>
          <a:xfrm>
            <a:off x="8773948" y="5884253"/>
            <a:ext cx="2503652" cy="253916"/>
          </a:xfrm>
          <a:prstGeom prst="rect">
            <a:avLst/>
          </a:prstGeom>
          <a:noFill/>
        </p:spPr>
        <p:txBody>
          <a:bodyPr wrap="square" rtlCol="0">
            <a:spAutoFit/>
          </a:bodyPr>
          <a:lstStyle/>
          <a:p>
            <a:pPr algn="ctr"/>
            <a:r>
              <a:rPr lang="en-US" sz="1050" b="1" dirty="0">
                <a:solidFill>
                  <a:srgbClr val="FFFFFF"/>
                </a:solidFill>
                <a:latin typeface="Arial"/>
                <a:cs typeface="Arial"/>
              </a:rPr>
              <a:t>MANCHU DYNASTY</a:t>
            </a:r>
          </a:p>
        </p:txBody>
      </p:sp>
      <p:sp>
        <p:nvSpPr>
          <p:cNvPr id="68" name="TextBox 67"/>
          <p:cNvSpPr txBox="1"/>
          <p:nvPr/>
        </p:nvSpPr>
        <p:spPr>
          <a:xfrm>
            <a:off x="9764548" y="6042556"/>
            <a:ext cx="522452" cy="261610"/>
          </a:xfrm>
          <a:prstGeom prst="rect">
            <a:avLst/>
          </a:prstGeom>
          <a:noFill/>
        </p:spPr>
        <p:txBody>
          <a:bodyPr wrap="square" rtlCol="0">
            <a:spAutoFit/>
          </a:bodyPr>
          <a:lstStyle/>
          <a:p>
            <a:r>
              <a:rPr lang="en-US" sz="1050" b="1" dirty="0">
                <a:solidFill>
                  <a:srgbClr val="FFFFFF"/>
                </a:solidFill>
                <a:latin typeface="Arial"/>
                <a:cs typeface="Arial"/>
              </a:rPr>
              <a:t>1912</a:t>
            </a:r>
          </a:p>
        </p:txBody>
      </p:sp>
      <p:cxnSp>
        <p:nvCxnSpPr>
          <p:cNvPr id="69" name="Straight Arrow Connector 68"/>
          <p:cNvCxnSpPr/>
          <p:nvPr/>
        </p:nvCxnSpPr>
        <p:spPr bwMode="auto">
          <a:xfrm flipV="1">
            <a:off x="9089696" y="6189052"/>
            <a:ext cx="751052" cy="2"/>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1" name="Freeform 70"/>
          <p:cNvSpPr/>
          <p:nvPr/>
        </p:nvSpPr>
        <p:spPr>
          <a:xfrm>
            <a:off x="1819586" y="1545456"/>
            <a:ext cx="3971614" cy="45719"/>
          </a:xfrm>
          <a:custGeom>
            <a:avLst/>
            <a:gdLst>
              <a:gd name="connsiteX0" fmla="*/ 0 w 2288052"/>
              <a:gd name="connsiteY0" fmla="*/ 0 h 10948"/>
              <a:gd name="connsiteX1" fmla="*/ 2288052 w 2288052"/>
              <a:gd name="connsiteY1" fmla="*/ 10948 h 10948"/>
            </a:gdLst>
            <a:ahLst/>
            <a:cxnLst>
              <a:cxn ang="0">
                <a:pos x="connsiteX0" y="connsiteY0"/>
              </a:cxn>
              <a:cxn ang="0">
                <a:pos x="connsiteX1" y="connsiteY1"/>
              </a:cxn>
            </a:cxnLst>
            <a:rect l="l" t="t" r="r" b="b"/>
            <a:pathLst>
              <a:path w="2288052" h="10948">
                <a:moveTo>
                  <a:pt x="0" y="0"/>
                </a:moveTo>
                <a:lnTo>
                  <a:pt x="2288052" y="10948"/>
                </a:lnTo>
              </a:path>
            </a:pathLst>
          </a:custGeom>
          <a:ln w="63500">
            <a:solidFill>
              <a:schemeClr val="bg2"/>
            </a:solidFill>
          </a:ln>
        </p:spPr>
        <p:txBody>
          <a:bodyPr vert="horz" wrap="square" lIns="91440" tIns="45720" rIns="91440" bIns="45720" numCol="1" rtlCol="0" anchor="t" anchorCtr="0" compatLnSpc="1">
            <a:prstTxWarp prst="textNoShape">
              <a:avLst/>
            </a:prstTxWarp>
          </a:bodyPr>
          <a:lstStyle/>
          <a:p>
            <a:endParaRPr lang="en-US" sz="1400" b="1">
              <a:solidFill>
                <a:srgbClr val="FFFFFF"/>
              </a:solidFill>
              <a:latin typeface="Arial"/>
              <a:cs typeface="Arial"/>
            </a:endParaRPr>
          </a:p>
        </p:txBody>
      </p:sp>
      <p:sp>
        <p:nvSpPr>
          <p:cNvPr id="72" name="Freeform 71"/>
          <p:cNvSpPr/>
          <p:nvPr/>
        </p:nvSpPr>
        <p:spPr>
          <a:xfrm>
            <a:off x="5791200" y="1339196"/>
            <a:ext cx="3124200" cy="241828"/>
          </a:xfrm>
          <a:custGeom>
            <a:avLst/>
            <a:gdLst>
              <a:gd name="connsiteX0" fmla="*/ 0 w 4904534"/>
              <a:gd name="connsiteY0" fmla="*/ 394153 h 394153"/>
              <a:gd name="connsiteX1" fmla="*/ 689700 w 4904534"/>
              <a:gd name="connsiteY1" fmla="*/ 10948 h 394153"/>
              <a:gd name="connsiteX2" fmla="*/ 4904534 w 4904534"/>
              <a:gd name="connsiteY2" fmla="*/ 0 h 394153"/>
              <a:gd name="connsiteX3" fmla="*/ 4904534 w 4904534"/>
              <a:gd name="connsiteY3" fmla="*/ 0 h 394153"/>
            </a:gdLst>
            <a:ahLst/>
            <a:cxnLst>
              <a:cxn ang="0">
                <a:pos x="connsiteX0" y="connsiteY0"/>
              </a:cxn>
              <a:cxn ang="0">
                <a:pos x="connsiteX1" y="connsiteY1"/>
              </a:cxn>
              <a:cxn ang="0">
                <a:pos x="connsiteX2" y="connsiteY2"/>
              </a:cxn>
              <a:cxn ang="0">
                <a:pos x="connsiteX3" y="connsiteY3"/>
              </a:cxn>
            </a:cxnLst>
            <a:rect l="l" t="t" r="r" b="b"/>
            <a:pathLst>
              <a:path w="4904534" h="394153">
                <a:moveTo>
                  <a:pt x="0" y="394153"/>
                </a:moveTo>
                <a:lnTo>
                  <a:pt x="689700" y="10948"/>
                </a:lnTo>
                <a:lnTo>
                  <a:pt x="4904534" y="0"/>
                </a:lnTo>
                <a:lnTo>
                  <a:pt x="4904534" y="0"/>
                </a:lnTo>
              </a:path>
            </a:pathLst>
          </a:custGeom>
          <a:ln w="63500">
            <a:solidFill>
              <a:srgbClr val="FF0000"/>
            </a:solidFill>
          </a:ln>
        </p:spPr>
        <p:txBody>
          <a:bodyPr vert="horz" wrap="square" lIns="91440" tIns="45720" rIns="91440" bIns="45720" numCol="1" rtlCol="0" anchor="t" anchorCtr="0" compatLnSpc="1">
            <a:prstTxWarp prst="textNoShape">
              <a:avLst/>
            </a:prstTxWarp>
          </a:bodyPr>
          <a:lstStyle/>
          <a:p>
            <a:endParaRPr lang="en-US" sz="1400" b="1">
              <a:solidFill>
                <a:srgbClr val="FFFFFF"/>
              </a:solidFill>
              <a:latin typeface="Arial"/>
              <a:cs typeface="Arial"/>
            </a:endParaRPr>
          </a:p>
        </p:txBody>
      </p:sp>
      <p:sp>
        <p:nvSpPr>
          <p:cNvPr id="73" name="Freeform 72"/>
          <p:cNvSpPr/>
          <p:nvPr/>
        </p:nvSpPr>
        <p:spPr>
          <a:xfrm>
            <a:off x="5791200" y="1559128"/>
            <a:ext cx="3124200" cy="237269"/>
          </a:xfrm>
          <a:custGeom>
            <a:avLst/>
            <a:gdLst>
              <a:gd name="connsiteX0" fmla="*/ 0 w 4871691"/>
              <a:gd name="connsiteY0" fmla="*/ 0 h 547435"/>
              <a:gd name="connsiteX1" fmla="*/ 514538 w 4871691"/>
              <a:gd name="connsiteY1" fmla="*/ 547435 h 547435"/>
              <a:gd name="connsiteX2" fmla="*/ 4871691 w 4871691"/>
              <a:gd name="connsiteY2" fmla="*/ 547435 h 547435"/>
              <a:gd name="connsiteX3" fmla="*/ 4871691 w 4871691"/>
              <a:gd name="connsiteY3" fmla="*/ 547435 h 547435"/>
            </a:gdLst>
            <a:ahLst/>
            <a:cxnLst>
              <a:cxn ang="0">
                <a:pos x="connsiteX0" y="connsiteY0"/>
              </a:cxn>
              <a:cxn ang="0">
                <a:pos x="connsiteX1" y="connsiteY1"/>
              </a:cxn>
              <a:cxn ang="0">
                <a:pos x="connsiteX2" y="connsiteY2"/>
              </a:cxn>
              <a:cxn ang="0">
                <a:pos x="connsiteX3" y="connsiteY3"/>
              </a:cxn>
            </a:cxnLst>
            <a:rect l="l" t="t" r="r" b="b"/>
            <a:pathLst>
              <a:path w="4871691" h="547435">
                <a:moveTo>
                  <a:pt x="0" y="0"/>
                </a:moveTo>
                <a:lnTo>
                  <a:pt x="514538" y="547435"/>
                </a:lnTo>
                <a:lnTo>
                  <a:pt x="4871691" y="547435"/>
                </a:lnTo>
                <a:lnTo>
                  <a:pt x="4871691" y="547435"/>
                </a:lnTo>
              </a:path>
            </a:pathLst>
          </a:custGeom>
          <a:noFill/>
          <a:ln w="63500">
            <a:solidFill>
              <a:schemeClr val="tx2">
                <a:lumMod val="50000"/>
              </a:schemeClr>
            </a:solidFill>
          </a:ln>
        </p:spPr>
        <p:txBody>
          <a:bodyPr vert="horz" wrap="square" lIns="91440" tIns="45720" rIns="91440" bIns="45720" numCol="1" rtlCol="0" anchor="t" anchorCtr="0" compatLnSpc="1">
            <a:prstTxWarp prst="textNoShape">
              <a:avLst/>
            </a:prstTxWarp>
          </a:bodyPr>
          <a:lstStyle/>
          <a:p>
            <a:endParaRPr lang="en-US" sz="1400" b="1">
              <a:solidFill>
                <a:srgbClr val="FFFFFF"/>
              </a:solidFill>
              <a:latin typeface="Arial"/>
              <a:cs typeface="Arial"/>
            </a:endParaRPr>
          </a:p>
        </p:txBody>
      </p:sp>
      <p:sp>
        <p:nvSpPr>
          <p:cNvPr id="74" name="Freeform 73"/>
          <p:cNvSpPr/>
          <p:nvPr/>
        </p:nvSpPr>
        <p:spPr>
          <a:xfrm>
            <a:off x="6858001" y="954301"/>
            <a:ext cx="2077539" cy="667354"/>
          </a:xfrm>
          <a:custGeom>
            <a:avLst/>
            <a:gdLst>
              <a:gd name="connsiteX0" fmla="*/ 0 w 2047205"/>
              <a:gd name="connsiteY0" fmla="*/ 613127 h 613127"/>
              <a:gd name="connsiteX1" fmla="*/ 821072 w 2047205"/>
              <a:gd name="connsiteY1" fmla="*/ 0 h 613127"/>
              <a:gd name="connsiteX2" fmla="*/ 2047205 w 2047205"/>
              <a:gd name="connsiteY2" fmla="*/ 0 h 613127"/>
              <a:gd name="connsiteX3" fmla="*/ 2047205 w 2047205"/>
              <a:gd name="connsiteY3" fmla="*/ 0 h 613127"/>
              <a:gd name="connsiteX4" fmla="*/ 2047205 w 2047205"/>
              <a:gd name="connsiteY4" fmla="*/ 0 h 61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205" h="613127">
                <a:moveTo>
                  <a:pt x="0" y="613127"/>
                </a:moveTo>
                <a:lnTo>
                  <a:pt x="821072" y="0"/>
                </a:lnTo>
                <a:lnTo>
                  <a:pt x="2047205" y="0"/>
                </a:lnTo>
                <a:lnTo>
                  <a:pt x="2047205" y="0"/>
                </a:lnTo>
                <a:lnTo>
                  <a:pt x="2047205" y="0"/>
                </a:lnTo>
              </a:path>
            </a:pathLst>
          </a:custGeom>
        </p:spPr>
        <p:txBody>
          <a:bodyPr vert="horz" wrap="square" lIns="91440" tIns="45720" rIns="91440" bIns="45720" numCol="1" rtlCol="0" anchor="t" anchorCtr="0" compatLnSpc="1">
            <a:prstTxWarp prst="textNoShape">
              <a:avLst/>
            </a:prstTxWarp>
          </a:bodyPr>
          <a:lstStyle/>
          <a:p>
            <a:endParaRPr lang="en-US" sz="1400" b="1">
              <a:solidFill>
                <a:srgbClr val="FFFFFF"/>
              </a:solidFill>
              <a:latin typeface="Arial"/>
              <a:cs typeface="Arial"/>
            </a:endParaRPr>
          </a:p>
        </p:txBody>
      </p:sp>
      <p:sp>
        <p:nvSpPr>
          <p:cNvPr id="75" name="Freeform 74"/>
          <p:cNvSpPr/>
          <p:nvPr/>
        </p:nvSpPr>
        <p:spPr>
          <a:xfrm>
            <a:off x="3067615" y="2027274"/>
            <a:ext cx="5856977" cy="1193410"/>
          </a:xfrm>
          <a:custGeom>
            <a:avLst/>
            <a:gdLst>
              <a:gd name="connsiteX0" fmla="*/ 0 w 5856977"/>
              <a:gd name="connsiteY0" fmla="*/ 0 h 1193410"/>
              <a:gd name="connsiteX1" fmla="*/ 1138553 w 5856977"/>
              <a:gd name="connsiteY1" fmla="*/ 1193410 h 1193410"/>
              <a:gd name="connsiteX2" fmla="*/ 5856977 w 5856977"/>
              <a:gd name="connsiteY2" fmla="*/ 1182461 h 1193410"/>
            </a:gdLst>
            <a:ahLst/>
            <a:cxnLst>
              <a:cxn ang="0">
                <a:pos x="connsiteX0" y="connsiteY0"/>
              </a:cxn>
              <a:cxn ang="0">
                <a:pos x="connsiteX1" y="connsiteY1"/>
              </a:cxn>
              <a:cxn ang="0">
                <a:pos x="connsiteX2" y="connsiteY2"/>
              </a:cxn>
            </a:cxnLst>
            <a:rect l="l" t="t" r="r" b="b"/>
            <a:pathLst>
              <a:path w="5856977" h="1193410">
                <a:moveTo>
                  <a:pt x="0" y="0"/>
                </a:moveTo>
                <a:lnTo>
                  <a:pt x="1138553" y="1193410"/>
                </a:lnTo>
                <a:lnTo>
                  <a:pt x="5856977" y="1182461"/>
                </a:lnTo>
              </a:path>
            </a:pathLst>
          </a:custGeom>
        </p:spPr>
        <p:txBody>
          <a:bodyPr vert="horz" wrap="square" lIns="91440" tIns="45720" rIns="91440" bIns="45720" numCol="1" rtlCol="0" anchor="t" anchorCtr="0" compatLnSpc="1">
            <a:prstTxWarp prst="textNoShape">
              <a:avLst/>
            </a:prstTxWarp>
          </a:bodyPr>
          <a:lstStyle/>
          <a:p>
            <a:endParaRPr lang="en-US" sz="1400" b="1">
              <a:solidFill>
                <a:srgbClr val="FFFFFF"/>
              </a:solidFill>
              <a:latin typeface="Arial"/>
              <a:cs typeface="Arial"/>
            </a:endParaRPr>
          </a:p>
        </p:txBody>
      </p:sp>
      <p:sp>
        <p:nvSpPr>
          <p:cNvPr id="76" name="Freeform 75"/>
          <p:cNvSpPr/>
          <p:nvPr/>
        </p:nvSpPr>
        <p:spPr>
          <a:xfrm>
            <a:off x="3352800" y="1567354"/>
            <a:ext cx="5560844" cy="588145"/>
          </a:xfrm>
          <a:custGeom>
            <a:avLst/>
            <a:gdLst>
              <a:gd name="connsiteX0" fmla="*/ 0 w 5846030"/>
              <a:gd name="connsiteY0" fmla="*/ 0 h 1193410"/>
              <a:gd name="connsiteX1" fmla="*/ 1138553 w 5846030"/>
              <a:gd name="connsiteY1" fmla="*/ 1193410 h 1193410"/>
              <a:gd name="connsiteX2" fmla="*/ 5846030 w 5846030"/>
              <a:gd name="connsiteY2" fmla="*/ 1193410 h 1193410"/>
            </a:gdLst>
            <a:ahLst/>
            <a:cxnLst>
              <a:cxn ang="0">
                <a:pos x="connsiteX0" y="connsiteY0"/>
              </a:cxn>
              <a:cxn ang="0">
                <a:pos x="connsiteX1" y="connsiteY1"/>
              </a:cxn>
              <a:cxn ang="0">
                <a:pos x="connsiteX2" y="connsiteY2"/>
              </a:cxn>
            </a:cxnLst>
            <a:rect l="l" t="t" r="r" b="b"/>
            <a:pathLst>
              <a:path w="5846030" h="1193410">
                <a:moveTo>
                  <a:pt x="0" y="0"/>
                </a:moveTo>
                <a:lnTo>
                  <a:pt x="1138553" y="1193410"/>
                </a:lnTo>
                <a:lnTo>
                  <a:pt x="5846030" y="1193410"/>
                </a:lnTo>
              </a:path>
            </a:pathLst>
          </a:custGeom>
          <a:ln w="63500">
            <a:solidFill>
              <a:srgbClr val="E8C83C"/>
            </a:solidFill>
          </a:ln>
        </p:spPr>
        <p:txBody>
          <a:bodyPr vert="horz" wrap="square" lIns="91440" tIns="45720" rIns="91440" bIns="45720" numCol="1" rtlCol="0" anchor="t" anchorCtr="0" compatLnSpc="1">
            <a:prstTxWarp prst="textNoShape">
              <a:avLst/>
            </a:prstTxWarp>
          </a:bodyPr>
          <a:lstStyle/>
          <a:p>
            <a:endParaRPr lang="en-US" sz="1400" b="1">
              <a:solidFill>
                <a:srgbClr val="FFFFFF"/>
              </a:solidFill>
              <a:latin typeface="Arial"/>
              <a:cs typeface="Arial"/>
            </a:endParaRPr>
          </a:p>
        </p:txBody>
      </p:sp>
      <p:sp>
        <p:nvSpPr>
          <p:cNvPr id="82" name="TextBox 81"/>
          <p:cNvSpPr txBox="1"/>
          <p:nvPr/>
        </p:nvSpPr>
        <p:spPr>
          <a:xfrm>
            <a:off x="8914964" y="1214598"/>
            <a:ext cx="1524436" cy="261610"/>
          </a:xfrm>
          <a:prstGeom prst="rect">
            <a:avLst/>
          </a:prstGeom>
          <a:noFill/>
        </p:spPr>
        <p:txBody>
          <a:bodyPr wrap="square" rtlCol="0">
            <a:spAutoFit/>
          </a:bodyPr>
          <a:lstStyle/>
          <a:p>
            <a:r>
              <a:rPr lang="en-US" sz="1050" b="1" dirty="0">
                <a:solidFill>
                  <a:srgbClr val="FFFFFF"/>
                </a:solidFill>
                <a:latin typeface="Arial"/>
                <a:cs typeface="Arial"/>
              </a:rPr>
              <a:t>ROMAN CATHOLIC </a:t>
            </a:r>
          </a:p>
        </p:txBody>
      </p:sp>
      <p:sp>
        <p:nvSpPr>
          <p:cNvPr id="83" name="TextBox 82"/>
          <p:cNvSpPr txBox="1"/>
          <p:nvPr/>
        </p:nvSpPr>
        <p:spPr>
          <a:xfrm>
            <a:off x="8926348" y="811700"/>
            <a:ext cx="1524436" cy="261610"/>
          </a:xfrm>
          <a:prstGeom prst="rect">
            <a:avLst/>
          </a:prstGeom>
          <a:noFill/>
        </p:spPr>
        <p:txBody>
          <a:bodyPr wrap="square" rtlCol="0">
            <a:spAutoFit/>
          </a:bodyPr>
          <a:lstStyle/>
          <a:p>
            <a:r>
              <a:rPr lang="en-US" sz="1050" b="1" dirty="0">
                <a:solidFill>
                  <a:srgbClr val="FFFFFF"/>
                </a:solidFill>
                <a:latin typeface="Arial"/>
                <a:cs typeface="Arial"/>
              </a:rPr>
              <a:t>PROTESTANT</a:t>
            </a:r>
          </a:p>
        </p:txBody>
      </p:sp>
      <p:sp>
        <p:nvSpPr>
          <p:cNvPr id="84" name="TextBox 83"/>
          <p:cNvSpPr txBox="1"/>
          <p:nvPr/>
        </p:nvSpPr>
        <p:spPr>
          <a:xfrm>
            <a:off x="8915400" y="2030900"/>
            <a:ext cx="2057400" cy="253916"/>
          </a:xfrm>
          <a:prstGeom prst="rect">
            <a:avLst/>
          </a:prstGeom>
          <a:noFill/>
        </p:spPr>
        <p:txBody>
          <a:bodyPr wrap="square" rtlCol="0">
            <a:spAutoFit/>
          </a:bodyPr>
          <a:lstStyle/>
          <a:p>
            <a:r>
              <a:rPr lang="en-US" sz="1050" b="1" dirty="0">
                <a:solidFill>
                  <a:srgbClr val="FFFFFF"/>
                </a:solidFill>
                <a:latin typeface="Arial"/>
                <a:cs typeface="Arial"/>
              </a:rPr>
              <a:t>CHURCH OF THE EAST</a:t>
            </a:r>
          </a:p>
        </p:txBody>
      </p:sp>
      <p:sp>
        <p:nvSpPr>
          <p:cNvPr id="85" name="TextBox 84"/>
          <p:cNvSpPr txBox="1"/>
          <p:nvPr/>
        </p:nvSpPr>
        <p:spPr>
          <a:xfrm>
            <a:off x="8915400" y="1660849"/>
            <a:ext cx="1524436" cy="430887"/>
          </a:xfrm>
          <a:prstGeom prst="rect">
            <a:avLst/>
          </a:prstGeom>
          <a:noFill/>
        </p:spPr>
        <p:txBody>
          <a:bodyPr wrap="square" rtlCol="0">
            <a:spAutoFit/>
          </a:bodyPr>
          <a:lstStyle/>
          <a:p>
            <a:r>
              <a:rPr lang="en-US" sz="1050" b="1" dirty="0">
                <a:solidFill>
                  <a:srgbClr val="FFFFFF"/>
                </a:solidFill>
                <a:latin typeface="Arial"/>
                <a:cs typeface="Arial"/>
              </a:rPr>
              <a:t>EASTERN ORTHODOX</a:t>
            </a:r>
          </a:p>
        </p:txBody>
      </p:sp>
      <p:sp>
        <p:nvSpPr>
          <p:cNvPr id="77" name="Freeform 76"/>
          <p:cNvSpPr/>
          <p:nvPr/>
        </p:nvSpPr>
        <p:spPr>
          <a:xfrm>
            <a:off x="6910230" y="936742"/>
            <a:ext cx="2005171" cy="402455"/>
          </a:xfrm>
          <a:custGeom>
            <a:avLst/>
            <a:gdLst>
              <a:gd name="connsiteX0" fmla="*/ 0 w 2014362"/>
              <a:gd name="connsiteY0" fmla="*/ 591230 h 591230"/>
              <a:gd name="connsiteX1" fmla="*/ 810124 w 2014362"/>
              <a:gd name="connsiteY1" fmla="*/ 0 h 591230"/>
              <a:gd name="connsiteX2" fmla="*/ 2014362 w 2014362"/>
              <a:gd name="connsiteY2" fmla="*/ 10948 h 591230"/>
            </a:gdLst>
            <a:ahLst/>
            <a:cxnLst>
              <a:cxn ang="0">
                <a:pos x="connsiteX0" y="connsiteY0"/>
              </a:cxn>
              <a:cxn ang="0">
                <a:pos x="connsiteX1" y="connsiteY1"/>
              </a:cxn>
              <a:cxn ang="0">
                <a:pos x="connsiteX2" y="connsiteY2"/>
              </a:cxn>
            </a:cxnLst>
            <a:rect l="l" t="t" r="r" b="b"/>
            <a:pathLst>
              <a:path w="2014362" h="591230">
                <a:moveTo>
                  <a:pt x="0" y="591230"/>
                </a:moveTo>
                <a:lnTo>
                  <a:pt x="810124" y="0"/>
                </a:lnTo>
                <a:lnTo>
                  <a:pt x="2014362" y="10948"/>
                </a:lnTo>
              </a:path>
            </a:pathLst>
          </a:custGeom>
          <a:ln w="63500">
            <a:solidFill>
              <a:srgbClr val="008000"/>
            </a:solidFill>
          </a:ln>
        </p:spPr>
        <p:txBody>
          <a:bodyPr vert="horz" wrap="square" lIns="91440" tIns="45720" rIns="91440" bIns="45720" numCol="1" rtlCol="0" anchor="t" anchorCtr="0" compatLnSpc="1">
            <a:prstTxWarp prst="textNoShape">
              <a:avLst/>
            </a:prstTxWarp>
          </a:bodyPr>
          <a:lstStyle/>
          <a:p>
            <a:endParaRPr lang="en-US" sz="1400" b="1">
              <a:solidFill>
                <a:srgbClr val="FFFFFF"/>
              </a:solidFill>
              <a:latin typeface="Arial"/>
              <a:cs typeface="Arial"/>
            </a:endParaRPr>
          </a:p>
        </p:txBody>
      </p:sp>
      <p:sp>
        <p:nvSpPr>
          <p:cNvPr id="63" name="Donut 62"/>
          <p:cNvSpPr/>
          <p:nvPr/>
        </p:nvSpPr>
        <p:spPr bwMode="auto">
          <a:xfrm>
            <a:off x="3246120" y="1310640"/>
            <a:ext cx="182880" cy="182880"/>
          </a:xfrm>
          <a:prstGeom prst="donut">
            <a:avLst>
              <a:gd name="adj" fmla="val 10603"/>
            </a:avLst>
          </a:prstGeom>
          <a:solidFill>
            <a:srgbClr val="008000"/>
          </a:solidFill>
          <a:ln w="38100" cap="flat" cmpd="sng" algn="ctr">
            <a:solidFill>
              <a:srgbClr val="008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87" name="TextBox 86"/>
          <p:cNvSpPr txBox="1"/>
          <p:nvPr/>
        </p:nvSpPr>
        <p:spPr>
          <a:xfrm>
            <a:off x="4572000" y="1018402"/>
            <a:ext cx="2133600" cy="253916"/>
          </a:xfrm>
          <a:prstGeom prst="rect">
            <a:avLst/>
          </a:prstGeom>
          <a:noFill/>
        </p:spPr>
        <p:txBody>
          <a:bodyPr wrap="square" rtlCol="0">
            <a:spAutoFit/>
          </a:bodyPr>
          <a:lstStyle/>
          <a:p>
            <a:r>
              <a:rPr lang="en-US" sz="1050" b="1" u="sng" dirty="0">
                <a:solidFill>
                  <a:srgbClr val="FFFFFF"/>
                </a:solidFill>
                <a:latin typeface="Arial"/>
                <a:cs typeface="Arial"/>
              </a:rPr>
              <a:t>THE GREAT SCHISM (1054)</a:t>
            </a:r>
          </a:p>
        </p:txBody>
      </p:sp>
      <p:sp>
        <p:nvSpPr>
          <p:cNvPr id="88" name="Donut 87"/>
          <p:cNvSpPr/>
          <p:nvPr/>
        </p:nvSpPr>
        <p:spPr bwMode="auto">
          <a:xfrm>
            <a:off x="5562600" y="1338753"/>
            <a:ext cx="182880" cy="182880"/>
          </a:xfrm>
          <a:prstGeom prst="donut">
            <a:avLst>
              <a:gd name="adj" fmla="val 10603"/>
            </a:avLst>
          </a:prstGeom>
          <a:solidFill>
            <a:srgbClr val="008000"/>
          </a:solidFill>
          <a:ln w="38100" cap="flat" cmpd="sng" algn="ctr">
            <a:solidFill>
              <a:srgbClr val="008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89" name="TextBox 88"/>
          <p:cNvSpPr txBox="1"/>
          <p:nvPr/>
        </p:nvSpPr>
        <p:spPr>
          <a:xfrm>
            <a:off x="4756808" y="5884253"/>
            <a:ext cx="1371600" cy="261610"/>
          </a:xfrm>
          <a:prstGeom prst="rect">
            <a:avLst/>
          </a:prstGeom>
          <a:noFill/>
        </p:spPr>
        <p:txBody>
          <a:bodyPr wrap="square" rtlCol="0">
            <a:spAutoFit/>
          </a:bodyPr>
          <a:lstStyle/>
          <a:p>
            <a:pPr algn="ctr"/>
            <a:r>
              <a:rPr lang="en-US" sz="1050" b="1" dirty="0">
                <a:solidFill>
                  <a:srgbClr val="FFFFFF"/>
                </a:solidFill>
                <a:latin typeface="Arial"/>
                <a:cs typeface="Arial"/>
              </a:rPr>
              <a:t>ISLAMIC RULE</a:t>
            </a:r>
          </a:p>
        </p:txBody>
      </p:sp>
      <p:cxnSp>
        <p:nvCxnSpPr>
          <p:cNvPr id="90" name="Straight Arrow Connector 89"/>
          <p:cNvCxnSpPr/>
          <p:nvPr/>
        </p:nvCxnSpPr>
        <p:spPr bwMode="auto">
          <a:xfrm flipV="1">
            <a:off x="4811112" y="6186101"/>
            <a:ext cx="1295836" cy="2952"/>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2" name="Donut 91"/>
          <p:cNvSpPr/>
          <p:nvPr/>
        </p:nvSpPr>
        <p:spPr bwMode="auto">
          <a:xfrm>
            <a:off x="6729860" y="1058218"/>
            <a:ext cx="182880" cy="182880"/>
          </a:xfrm>
          <a:prstGeom prst="donut">
            <a:avLst>
              <a:gd name="adj" fmla="val 10603"/>
            </a:avLst>
          </a:prstGeom>
          <a:solidFill>
            <a:srgbClr val="008000"/>
          </a:solidFill>
          <a:ln w="38100" cap="flat" cmpd="sng" algn="ctr">
            <a:solidFill>
              <a:srgbClr val="008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94" name="TextBox 93"/>
          <p:cNvSpPr txBox="1"/>
          <p:nvPr/>
        </p:nvSpPr>
        <p:spPr>
          <a:xfrm>
            <a:off x="6629400" y="637402"/>
            <a:ext cx="2971800" cy="253916"/>
          </a:xfrm>
          <a:prstGeom prst="rect">
            <a:avLst/>
          </a:prstGeom>
          <a:noFill/>
        </p:spPr>
        <p:txBody>
          <a:bodyPr wrap="square" rtlCol="0">
            <a:spAutoFit/>
          </a:bodyPr>
          <a:lstStyle/>
          <a:p>
            <a:r>
              <a:rPr lang="en-US" sz="1050" b="1" u="sng" dirty="0">
                <a:solidFill>
                  <a:srgbClr val="FFFFFF"/>
                </a:solidFill>
                <a:latin typeface="Arial"/>
                <a:cs typeface="Arial"/>
              </a:rPr>
              <a:t>THE PROTESTANT REFORMATION (1517)</a:t>
            </a:r>
          </a:p>
        </p:txBody>
      </p:sp>
      <p:sp>
        <p:nvSpPr>
          <p:cNvPr id="95" name="Donut 94"/>
          <p:cNvSpPr/>
          <p:nvPr/>
        </p:nvSpPr>
        <p:spPr bwMode="auto">
          <a:xfrm>
            <a:off x="8229600" y="3763525"/>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96" name="TextBox 95"/>
          <p:cNvSpPr txBox="1"/>
          <p:nvPr/>
        </p:nvSpPr>
        <p:spPr>
          <a:xfrm>
            <a:off x="8413536" y="3707300"/>
            <a:ext cx="1644864" cy="253916"/>
          </a:xfrm>
          <a:prstGeom prst="rect">
            <a:avLst/>
          </a:prstGeom>
          <a:noFill/>
        </p:spPr>
        <p:txBody>
          <a:bodyPr wrap="square" rtlCol="0">
            <a:spAutoFit/>
          </a:bodyPr>
          <a:lstStyle/>
          <a:p>
            <a:r>
              <a:rPr lang="en-US" sz="1050" b="1" dirty="0">
                <a:solidFill>
                  <a:srgbClr val="FFFFFF"/>
                </a:solidFill>
                <a:latin typeface="Arial"/>
                <a:cs typeface="Arial"/>
              </a:rPr>
              <a:t>RICCI IN CHINA (1582)</a:t>
            </a:r>
          </a:p>
        </p:txBody>
      </p:sp>
      <p:sp>
        <p:nvSpPr>
          <p:cNvPr id="99" name="Donut 98"/>
          <p:cNvSpPr/>
          <p:nvPr/>
        </p:nvSpPr>
        <p:spPr bwMode="auto">
          <a:xfrm>
            <a:off x="8501992" y="4509255"/>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100" name="TextBox 99"/>
          <p:cNvSpPr txBox="1"/>
          <p:nvPr/>
        </p:nvSpPr>
        <p:spPr>
          <a:xfrm>
            <a:off x="8685928" y="4463978"/>
            <a:ext cx="2439708" cy="261610"/>
          </a:xfrm>
          <a:prstGeom prst="rect">
            <a:avLst/>
          </a:prstGeom>
          <a:noFill/>
        </p:spPr>
        <p:txBody>
          <a:bodyPr wrap="square" rtlCol="0">
            <a:spAutoFit/>
          </a:bodyPr>
          <a:lstStyle/>
          <a:p>
            <a:r>
              <a:rPr lang="en-US" sz="1050" b="1" dirty="0">
                <a:solidFill>
                  <a:srgbClr val="FFFFFF"/>
                </a:solidFill>
                <a:latin typeface="Arial"/>
                <a:cs typeface="Arial"/>
              </a:rPr>
              <a:t>DUTCH IN TAIWAN (1642-77)</a:t>
            </a:r>
          </a:p>
        </p:txBody>
      </p:sp>
      <p:sp>
        <p:nvSpPr>
          <p:cNvPr id="103" name="Donut 102"/>
          <p:cNvSpPr/>
          <p:nvPr/>
        </p:nvSpPr>
        <p:spPr bwMode="auto">
          <a:xfrm>
            <a:off x="8915400" y="4753269"/>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104" name="TextBox 103"/>
          <p:cNvSpPr txBox="1"/>
          <p:nvPr/>
        </p:nvSpPr>
        <p:spPr>
          <a:xfrm>
            <a:off x="9099336" y="4707992"/>
            <a:ext cx="1644864" cy="253916"/>
          </a:xfrm>
          <a:prstGeom prst="rect">
            <a:avLst/>
          </a:prstGeom>
          <a:noFill/>
        </p:spPr>
        <p:txBody>
          <a:bodyPr wrap="square" rtlCol="0">
            <a:spAutoFit/>
          </a:bodyPr>
          <a:lstStyle/>
          <a:p>
            <a:r>
              <a:rPr lang="en-US" sz="1050" b="1" dirty="0">
                <a:solidFill>
                  <a:srgbClr val="FFFFFF"/>
                </a:solidFill>
                <a:latin typeface="Arial"/>
                <a:cs typeface="Arial"/>
              </a:rPr>
              <a:t>CAREY IN INDIA (1793)</a:t>
            </a:r>
          </a:p>
        </p:txBody>
      </p:sp>
      <p:sp>
        <p:nvSpPr>
          <p:cNvPr id="105" name="Donut 104"/>
          <p:cNvSpPr/>
          <p:nvPr/>
        </p:nvSpPr>
        <p:spPr bwMode="auto">
          <a:xfrm>
            <a:off x="9296400" y="5009670"/>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106" name="TextBox 105"/>
          <p:cNvSpPr txBox="1"/>
          <p:nvPr/>
        </p:nvSpPr>
        <p:spPr>
          <a:xfrm>
            <a:off x="7162800" y="4964393"/>
            <a:ext cx="2307460" cy="253916"/>
          </a:xfrm>
          <a:prstGeom prst="rect">
            <a:avLst/>
          </a:prstGeom>
          <a:noFill/>
        </p:spPr>
        <p:txBody>
          <a:bodyPr wrap="square" rtlCol="0">
            <a:spAutoFit/>
          </a:bodyPr>
          <a:lstStyle/>
          <a:p>
            <a:r>
              <a:rPr lang="en-US" sz="1050" b="1" dirty="0">
                <a:solidFill>
                  <a:srgbClr val="FFFFFF"/>
                </a:solidFill>
                <a:latin typeface="Arial"/>
                <a:cs typeface="Arial"/>
              </a:rPr>
              <a:t>JUDSONS IN BURMA (1812)</a:t>
            </a:r>
          </a:p>
        </p:txBody>
      </p:sp>
      <p:sp>
        <p:nvSpPr>
          <p:cNvPr id="107" name="Donut 106"/>
          <p:cNvSpPr/>
          <p:nvPr/>
        </p:nvSpPr>
        <p:spPr bwMode="auto">
          <a:xfrm>
            <a:off x="9655940" y="5559479"/>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108" name="TextBox 107"/>
          <p:cNvSpPr txBox="1"/>
          <p:nvPr/>
        </p:nvSpPr>
        <p:spPr>
          <a:xfrm>
            <a:off x="7478548" y="5514202"/>
            <a:ext cx="2307460" cy="253916"/>
          </a:xfrm>
          <a:prstGeom prst="rect">
            <a:avLst/>
          </a:prstGeom>
          <a:noFill/>
        </p:spPr>
        <p:txBody>
          <a:bodyPr wrap="square" rtlCol="0">
            <a:spAutoFit/>
          </a:bodyPr>
          <a:lstStyle/>
          <a:p>
            <a:r>
              <a:rPr lang="en-US" sz="1050" b="1" dirty="0">
                <a:solidFill>
                  <a:srgbClr val="FFFFFF"/>
                </a:solidFill>
                <a:latin typeface="Arial"/>
                <a:cs typeface="Arial"/>
              </a:rPr>
              <a:t>PYONGYANG REVIVAL (1907)</a:t>
            </a:r>
          </a:p>
        </p:txBody>
      </p:sp>
      <p:sp>
        <p:nvSpPr>
          <p:cNvPr id="109" name="Donut 108"/>
          <p:cNvSpPr/>
          <p:nvPr/>
        </p:nvSpPr>
        <p:spPr bwMode="auto">
          <a:xfrm>
            <a:off x="9448800" y="5265628"/>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110" name="TextBox 109"/>
          <p:cNvSpPr txBox="1"/>
          <p:nvPr/>
        </p:nvSpPr>
        <p:spPr>
          <a:xfrm>
            <a:off x="7805244" y="5231300"/>
            <a:ext cx="1905000" cy="261610"/>
          </a:xfrm>
          <a:prstGeom prst="rect">
            <a:avLst/>
          </a:prstGeom>
          <a:noFill/>
        </p:spPr>
        <p:txBody>
          <a:bodyPr wrap="square" rtlCol="0">
            <a:spAutoFit/>
          </a:bodyPr>
          <a:lstStyle/>
          <a:p>
            <a:r>
              <a:rPr lang="en-US" sz="1050" b="1" dirty="0">
                <a:solidFill>
                  <a:srgbClr val="FFFFFF"/>
                </a:solidFill>
                <a:latin typeface="Arial"/>
                <a:cs typeface="Arial"/>
              </a:rPr>
              <a:t>TAYLOR IN BURMA (1866)</a:t>
            </a:r>
          </a:p>
        </p:txBody>
      </p:sp>
      <p:sp>
        <p:nvSpPr>
          <p:cNvPr id="111" name="TextBox 110"/>
          <p:cNvSpPr txBox="1"/>
          <p:nvPr/>
        </p:nvSpPr>
        <p:spPr>
          <a:xfrm>
            <a:off x="1512616" y="2438401"/>
            <a:ext cx="1785444" cy="261610"/>
          </a:xfrm>
          <a:prstGeom prst="rect">
            <a:avLst/>
          </a:prstGeom>
          <a:noFill/>
        </p:spPr>
        <p:txBody>
          <a:bodyPr wrap="square" rtlCol="0">
            <a:spAutoFit/>
          </a:bodyPr>
          <a:lstStyle/>
          <a:p>
            <a:pPr algn="ctr"/>
            <a:r>
              <a:rPr lang="en-US" sz="1050" b="1" dirty="0">
                <a:solidFill>
                  <a:srgbClr val="FFFFFF"/>
                </a:solidFill>
                <a:latin typeface="Arial"/>
                <a:cs typeface="Arial"/>
              </a:rPr>
              <a:t>SYRIAN TRADITION</a:t>
            </a:r>
          </a:p>
        </p:txBody>
      </p:sp>
      <p:sp>
        <p:nvSpPr>
          <p:cNvPr id="112" name="TextBox 111"/>
          <p:cNvSpPr txBox="1"/>
          <p:nvPr/>
        </p:nvSpPr>
        <p:spPr>
          <a:xfrm>
            <a:off x="1752600" y="2672047"/>
            <a:ext cx="457200" cy="261610"/>
          </a:xfrm>
          <a:prstGeom prst="rect">
            <a:avLst/>
          </a:prstGeom>
          <a:noFill/>
        </p:spPr>
        <p:txBody>
          <a:bodyPr wrap="square" rtlCol="0">
            <a:spAutoFit/>
          </a:bodyPr>
          <a:lstStyle/>
          <a:p>
            <a:r>
              <a:rPr lang="en-US" sz="1050" b="1" dirty="0">
                <a:solidFill>
                  <a:srgbClr val="FFFFFF"/>
                </a:solidFill>
                <a:latin typeface="Arial"/>
                <a:cs typeface="Arial"/>
              </a:rPr>
              <a:t>50</a:t>
            </a:r>
          </a:p>
        </p:txBody>
      </p:sp>
      <p:sp>
        <p:nvSpPr>
          <p:cNvPr id="113" name="TextBox 112"/>
          <p:cNvSpPr txBox="1"/>
          <p:nvPr/>
        </p:nvSpPr>
        <p:spPr>
          <a:xfrm>
            <a:off x="2667000" y="2667001"/>
            <a:ext cx="457200" cy="261610"/>
          </a:xfrm>
          <a:prstGeom prst="rect">
            <a:avLst/>
          </a:prstGeom>
          <a:noFill/>
        </p:spPr>
        <p:txBody>
          <a:bodyPr wrap="square" rtlCol="0">
            <a:spAutoFit/>
          </a:bodyPr>
          <a:lstStyle/>
          <a:p>
            <a:r>
              <a:rPr lang="en-US" sz="1050" b="1" dirty="0">
                <a:solidFill>
                  <a:srgbClr val="FFFFFF"/>
                </a:solidFill>
                <a:latin typeface="Arial"/>
                <a:cs typeface="Arial"/>
              </a:rPr>
              <a:t>225</a:t>
            </a:r>
          </a:p>
        </p:txBody>
      </p:sp>
      <p:cxnSp>
        <p:nvCxnSpPr>
          <p:cNvPr id="114" name="Straight Arrow Connector 113"/>
          <p:cNvCxnSpPr/>
          <p:nvPr/>
        </p:nvCxnSpPr>
        <p:spPr bwMode="auto">
          <a:xfrm>
            <a:off x="2056964" y="2813498"/>
            <a:ext cx="686236" cy="5902"/>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6" name="Donut 115"/>
          <p:cNvSpPr/>
          <p:nvPr/>
        </p:nvSpPr>
        <p:spPr bwMode="auto">
          <a:xfrm>
            <a:off x="2025864" y="4340278"/>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117" name="TextBox 116"/>
          <p:cNvSpPr txBox="1"/>
          <p:nvPr/>
        </p:nvSpPr>
        <p:spPr>
          <a:xfrm>
            <a:off x="2209799" y="4295002"/>
            <a:ext cx="2262493" cy="253916"/>
          </a:xfrm>
          <a:prstGeom prst="rect">
            <a:avLst/>
          </a:prstGeom>
          <a:noFill/>
        </p:spPr>
        <p:txBody>
          <a:bodyPr wrap="square" rtlCol="0">
            <a:spAutoFit/>
          </a:bodyPr>
          <a:lstStyle/>
          <a:p>
            <a:r>
              <a:rPr lang="en-US" sz="1050" b="1" dirty="0">
                <a:solidFill>
                  <a:srgbClr val="FFFFFF"/>
                </a:solidFill>
                <a:latin typeface="Arial"/>
                <a:cs typeface="Arial"/>
              </a:rPr>
              <a:t>ADDAI TO EDESSA (120)</a:t>
            </a:r>
          </a:p>
        </p:txBody>
      </p:sp>
      <p:sp>
        <p:nvSpPr>
          <p:cNvPr id="118" name="TextBox 117"/>
          <p:cNvSpPr txBox="1"/>
          <p:nvPr/>
        </p:nvSpPr>
        <p:spPr>
          <a:xfrm>
            <a:off x="3472356" y="2438401"/>
            <a:ext cx="1785444" cy="261610"/>
          </a:xfrm>
          <a:prstGeom prst="rect">
            <a:avLst/>
          </a:prstGeom>
          <a:noFill/>
        </p:spPr>
        <p:txBody>
          <a:bodyPr wrap="square" rtlCol="0">
            <a:spAutoFit/>
          </a:bodyPr>
          <a:lstStyle/>
          <a:p>
            <a:pPr algn="ctr"/>
            <a:r>
              <a:rPr lang="en-US" sz="1050" b="1" dirty="0">
                <a:solidFill>
                  <a:srgbClr val="FFFFFF"/>
                </a:solidFill>
                <a:latin typeface="Arial"/>
                <a:cs typeface="Arial"/>
              </a:rPr>
              <a:t>OLD SILK ROAD</a:t>
            </a:r>
          </a:p>
        </p:txBody>
      </p:sp>
      <p:sp>
        <p:nvSpPr>
          <p:cNvPr id="119" name="TextBox 118"/>
          <p:cNvSpPr txBox="1"/>
          <p:nvPr/>
        </p:nvSpPr>
        <p:spPr>
          <a:xfrm>
            <a:off x="5693104" y="2667001"/>
            <a:ext cx="555296" cy="261610"/>
          </a:xfrm>
          <a:prstGeom prst="rect">
            <a:avLst/>
          </a:prstGeom>
          <a:noFill/>
        </p:spPr>
        <p:txBody>
          <a:bodyPr wrap="square" rtlCol="0">
            <a:spAutoFit/>
          </a:bodyPr>
          <a:lstStyle/>
          <a:p>
            <a:r>
              <a:rPr lang="en-US" sz="1050" b="1" dirty="0">
                <a:solidFill>
                  <a:srgbClr val="FFFFFF"/>
                </a:solidFill>
                <a:latin typeface="Arial"/>
                <a:cs typeface="Arial"/>
              </a:rPr>
              <a:t>1000</a:t>
            </a:r>
          </a:p>
        </p:txBody>
      </p:sp>
      <p:cxnSp>
        <p:nvCxnSpPr>
          <p:cNvPr id="120" name="Straight Arrow Connector 119"/>
          <p:cNvCxnSpPr/>
          <p:nvPr/>
        </p:nvCxnSpPr>
        <p:spPr bwMode="auto">
          <a:xfrm>
            <a:off x="3058948" y="2813498"/>
            <a:ext cx="2656052" cy="5902"/>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2" name="TextBox 121"/>
          <p:cNvSpPr txBox="1"/>
          <p:nvPr/>
        </p:nvSpPr>
        <p:spPr>
          <a:xfrm>
            <a:off x="5910756" y="2438401"/>
            <a:ext cx="1785444" cy="261610"/>
          </a:xfrm>
          <a:prstGeom prst="rect">
            <a:avLst/>
          </a:prstGeom>
          <a:noFill/>
        </p:spPr>
        <p:txBody>
          <a:bodyPr wrap="square" rtlCol="0">
            <a:spAutoFit/>
          </a:bodyPr>
          <a:lstStyle/>
          <a:p>
            <a:pPr algn="ctr"/>
            <a:r>
              <a:rPr lang="en-US" sz="1050" b="1" dirty="0">
                <a:solidFill>
                  <a:srgbClr val="FFFFFF"/>
                </a:solidFill>
                <a:latin typeface="Arial"/>
                <a:cs typeface="Arial"/>
              </a:rPr>
              <a:t>TO THE EAST</a:t>
            </a:r>
          </a:p>
        </p:txBody>
      </p:sp>
      <p:sp>
        <p:nvSpPr>
          <p:cNvPr id="123" name="TextBox 122"/>
          <p:cNvSpPr txBox="1"/>
          <p:nvPr/>
        </p:nvSpPr>
        <p:spPr>
          <a:xfrm>
            <a:off x="7369504" y="2590801"/>
            <a:ext cx="555296" cy="430887"/>
          </a:xfrm>
          <a:prstGeom prst="rect">
            <a:avLst/>
          </a:prstGeom>
          <a:noFill/>
        </p:spPr>
        <p:txBody>
          <a:bodyPr wrap="square" rtlCol="0">
            <a:spAutoFit/>
          </a:bodyPr>
          <a:lstStyle/>
          <a:p>
            <a:r>
              <a:rPr lang="en-US" sz="1050" b="1" dirty="0">
                <a:solidFill>
                  <a:srgbClr val="FFFFFF"/>
                </a:solidFill>
                <a:latin typeface="Arial"/>
                <a:cs typeface="Arial"/>
              </a:rPr>
              <a:t>1350/1500</a:t>
            </a:r>
          </a:p>
        </p:txBody>
      </p:sp>
      <p:cxnSp>
        <p:nvCxnSpPr>
          <p:cNvPr id="124" name="Straight Arrow Connector 123"/>
          <p:cNvCxnSpPr/>
          <p:nvPr/>
        </p:nvCxnSpPr>
        <p:spPr bwMode="auto">
          <a:xfrm>
            <a:off x="6183148" y="2813498"/>
            <a:ext cx="1208252" cy="5902"/>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8" name="TextBox 127"/>
          <p:cNvSpPr txBox="1"/>
          <p:nvPr/>
        </p:nvSpPr>
        <p:spPr>
          <a:xfrm>
            <a:off x="7543800" y="2438401"/>
            <a:ext cx="1785444" cy="261610"/>
          </a:xfrm>
          <a:prstGeom prst="rect">
            <a:avLst/>
          </a:prstGeom>
          <a:noFill/>
        </p:spPr>
        <p:txBody>
          <a:bodyPr wrap="square" rtlCol="0">
            <a:spAutoFit/>
          </a:bodyPr>
          <a:lstStyle/>
          <a:p>
            <a:pPr algn="ctr"/>
            <a:r>
              <a:rPr lang="en-US" sz="1050" b="1" dirty="0">
                <a:solidFill>
                  <a:srgbClr val="FFFFFF"/>
                </a:solidFill>
                <a:latin typeface="Arial"/>
                <a:cs typeface="Arial"/>
              </a:rPr>
              <a:t>CATHOLIC WAVE</a:t>
            </a:r>
          </a:p>
        </p:txBody>
      </p:sp>
      <p:sp>
        <p:nvSpPr>
          <p:cNvPr id="129" name="TextBox 128"/>
          <p:cNvSpPr txBox="1"/>
          <p:nvPr/>
        </p:nvSpPr>
        <p:spPr>
          <a:xfrm>
            <a:off x="8763000" y="2667001"/>
            <a:ext cx="555296" cy="261610"/>
          </a:xfrm>
          <a:prstGeom prst="rect">
            <a:avLst/>
          </a:prstGeom>
          <a:noFill/>
        </p:spPr>
        <p:txBody>
          <a:bodyPr wrap="square" rtlCol="0">
            <a:spAutoFit/>
          </a:bodyPr>
          <a:lstStyle/>
          <a:p>
            <a:r>
              <a:rPr lang="en-US" sz="1050" b="1" dirty="0">
                <a:solidFill>
                  <a:srgbClr val="FFFFFF"/>
                </a:solidFill>
                <a:latin typeface="Arial"/>
                <a:cs typeface="Arial"/>
              </a:rPr>
              <a:t>1750</a:t>
            </a:r>
          </a:p>
        </p:txBody>
      </p:sp>
      <p:cxnSp>
        <p:nvCxnSpPr>
          <p:cNvPr id="130" name="Straight Arrow Connector 129"/>
          <p:cNvCxnSpPr/>
          <p:nvPr/>
        </p:nvCxnSpPr>
        <p:spPr bwMode="auto">
          <a:xfrm flipV="1">
            <a:off x="8109608" y="2819400"/>
            <a:ext cx="653392" cy="2234"/>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4" name="TextBox 133"/>
          <p:cNvSpPr txBox="1"/>
          <p:nvPr/>
        </p:nvSpPr>
        <p:spPr>
          <a:xfrm>
            <a:off x="9829800" y="2667001"/>
            <a:ext cx="555296" cy="261610"/>
          </a:xfrm>
          <a:prstGeom prst="rect">
            <a:avLst/>
          </a:prstGeom>
          <a:noFill/>
        </p:spPr>
        <p:txBody>
          <a:bodyPr wrap="square" rtlCol="0">
            <a:spAutoFit/>
          </a:bodyPr>
          <a:lstStyle/>
          <a:p>
            <a:r>
              <a:rPr lang="en-US" sz="1050" b="1" dirty="0">
                <a:solidFill>
                  <a:srgbClr val="FFFFFF"/>
                </a:solidFill>
                <a:latin typeface="Arial"/>
                <a:cs typeface="Arial"/>
              </a:rPr>
              <a:t>1900</a:t>
            </a:r>
          </a:p>
        </p:txBody>
      </p:sp>
      <p:cxnSp>
        <p:nvCxnSpPr>
          <p:cNvPr id="135" name="Straight Arrow Connector 134"/>
          <p:cNvCxnSpPr>
            <a:stCxn id="129" idx="3"/>
          </p:cNvCxnSpPr>
          <p:nvPr/>
        </p:nvCxnSpPr>
        <p:spPr bwMode="auto">
          <a:xfrm>
            <a:off x="9318296" y="2797806"/>
            <a:ext cx="533400" cy="21594"/>
          </a:xfrm>
          <a:prstGeom prst="straightConnector1">
            <a:avLst/>
          </a:prstGeom>
          <a:solidFill>
            <a:schemeClr val="accent1"/>
          </a:solidFill>
          <a:ln w="38100" cap="flat" cmpd="sng" algn="ctr">
            <a:solidFill>
              <a:schemeClr val="bg2"/>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43" name="TextBox 142"/>
          <p:cNvSpPr txBox="1"/>
          <p:nvPr/>
        </p:nvSpPr>
        <p:spPr>
          <a:xfrm>
            <a:off x="8763000" y="2438401"/>
            <a:ext cx="1785444" cy="261610"/>
          </a:xfrm>
          <a:prstGeom prst="rect">
            <a:avLst/>
          </a:prstGeom>
          <a:noFill/>
        </p:spPr>
        <p:txBody>
          <a:bodyPr wrap="square" rtlCol="0">
            <a:spAutoFit/>
          </a:bodyPr>
          <a:lstStyle/>
          <a:p>
            <a:pPr algn="ctr"/>
            <a:r>
              <a:rPr lang="en-US" sz="1050" b="1" dirty="0">
                <a:solidFill>
                  <a:srgbClr val="FFFFFF"/>
                </a:solidFill>
                <a:latin typeface="Arial"/>
                <a:cs typeface="Arial"/>
              </a:rPr>
              <a:t>PROTESTANT WAVE</a:t>
            </a:r>
          </a:p>
        </p:txBody>
      </p:sp>
      <p:sp>
        <p:nvSpPr>
          <p:cNvPr id="144" name="Donut 143"/>
          <p:cNvSpPr/>
          <p:nvPr/>
        </p:nvSpPr>
        <p:spPr bwMode="auto">
          <a:xfrm>
            <a:off x="6849416" y="4901037"/>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145" name="TextBox 144"/>
          <p:cNvSpPr txBox="1"/>
          <p:nvPr/>
        </p:nvSpPr>
        <p:spPr>
          <a:xfrm>
            <a:off x="4792016" y="4855760"/>
            <a:ext cx="2034448" cy="415498"/>
          </a:xfrm>
          <a:prstGeom prst="rect">
            <a:avLst/>
          </a:prstGeom>
          <a:noFill/>
        </p:spPr>
        <p:txBody>
          <a:bodyPr wrap="square" rtlCol="0">
            <a:spAutoFit/>
          </a:bodyPr>
          <a:lstStyle/>
          <a:p>
            <a:pPr algn="r"/>
            <a:r>
              <a:rPr lang="en-US" sz="1050" b="1" dirty="0">
                <a:solidFill>
                  <a:srgbClr val="FFFFFF"/>
                </a:solidFill>
                <a:latin typeface="Arial"/>
                <a:cs typeface="Arial"/>
              </a:rPr>
              <a:t>MARCO POLO TO CHINA (1275)</a:t>
            </a:r>
          </a:p>
        </p:txBody>
      </p:sp>
      <p:sp>
        <p:nvSpPr>
          <p:cNvPr id="146" name="Donut 145"/>
          <p:cNvSpPr/>
          <p:nvPr/>
        </p:nvSpPr>
        <p:spPr bwMode="auto">
          <a:xfrm>
            <a:off x="5105400" y="4046428"/>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solidFill>
                <a:srgbClr val="FFFFFF"/>
              </a:solidFill>
              <a:latin typeface="Arial"/>
              <a:cs typeface="Arial"/>
            </a:endParaRPr>
          </a:p>
        </p:txBody>
      </p:sp>
      <p:sp>
        <p:nvSpPr>
          <p:cNvPr id="147" name="TextBox 146"/>
          <p:cNvSpPr txBox="1"/>
          <p:nvPr/>
        </p:nvSpPr>
        <p:spPr>
          <a:xfrm>
            <a:off x="5289336" y="4001151"/>
            <a:ext cx="2439708" cy="261610"/>
          </a:xfrm>
          <a:prstGeom prst="rect">
            <a:avLst/>
          </a:prstGeom>
          <a:noFill/>
        </p:spPr>
        <p:txBody>
          <a:bodyPr wrap="square" rtlCol="0">
            <a:spAutoFit/>
          </a:bodyPr>
          <a:lstStyle/>
          <a:p>
            <a:r>
              <a:rPr lang="en-US" sz="1050" b="1" dirty="0">
                <a:solidFill>
                  <a:srgbClr val="FFFFFF"/>
                </a:solidFill>
                <a:latin typeface="Arial"/>
                <a:cs typeface="Arial"/>
              </a:rPr>
              <a:t>TIMOTHY I  (780-823)</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siaMapBlank.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741838"/>
            <a:ext cx="9144000" cy="5811362"/>
          </a:xfrm>
          <a:prstGeom prst="rect">
            <a:avLst/>
          </a:prstGeom>
        </p:spPr>
      </p:pic>
      <p:sp>
        <p:nvSpPr>
          <p:cNvPr id="5" name="Rectangle 4"/>
          <p:cNvSpPr/>
          <p:nvPr/>
        </p:nvSpPr>
        <p:spPr>
          <a:xfrm>
            <a:off x="1524001" y="76200"/>
            <a:ext cx="9142412" cy="646331"/>
          </a:xfrm>
          <a:prstGeom prst="rect">
            <a:avLst/>
          </a:prstGeom>
          <a:solidFill>
            <a:srgbClr val="000000"/>
          </a:solidFill>
          <a:ln>
            <a:noFill/>
          </a:ln>
        </p:spPr>
        <p:txBody>
          <a:bodyPr wrap="square">
            <a:spAutoFit/>
          </a:bodyPr>
          <a:lstStyle/>
          <a:p>
            <a:pPr algn="ctr"/>
            <a:r>
              <a:rPr lang="en-US" sz="3200" dirty="0">
                <a:latin typeface="Arial Black" charset="0"/>
                <a:cs typeface="Arial Black" charset="0"/>
              </a:rPr>
              <a:t>ASIAN CHURCH MAP</a:t>
            </a:r>
          </a:p>
        </p:txBody>
      </p:sp>
      <p:sp>
        <p:nvSpPr>
          <p:cNvPr id="8" name="Donut 7"/>
          <p:cNvSpPr/>
          <p:nvPr/>
        </p:nvSpPr>
        <p:spPr bwMode="auto">
          <a:xfrm>
            <a:off x="5334000" y="4399438"/>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latin typeface="Arial"/>
              <a:cs typeface="Arial"/>
            </a:endParaRPr>
          </a:p>
        </p:txBody>
      </p:sp>
      <p:sp>
        <p:nvSpPr>
          <p:cNvPr id="9" name="Donut 8"/>
          <p:cNvSpPr/>
          <p:nvPr/>
        </p:nvSpPr>
        <p:spPr bwMode="auto">
          <a:xfrm>
            <a:off x="4191000" y="2265838"/>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latin typeface="Arial"/>
              <a:cs typeface="Arial"/>
            </a:endParaRPr>
          </a:p>
        </p:txBody>
      </p:sp>
      <p:sp>
        <p:nvSpPr>
          <p:cNvPr id="11" name="TextBox 10"/>
          <p:cNvSpPr txBox="1"/>
          <p:nvPr/>
        </p:nvSpPr>
        <p:spPr>
          <a:xfrm>
            <a:off x="1600199" y="2685590"/>
            <a:ext cx="1143001" cy="253916"/>
          </a:xfrm>
          <a:prstGeom prst="rect">
            <a:avLst/>
          </a:prstGeom>
          <a:solidFill>
            <a:schemeClr val="bg2"/>
          </a:solidFill>
        </p:spPr>
        <p:txBody>
          <a:bodyPr wrap="square" rtlCol="0">
            <a:spAutoFit/>
          </a:bodyPr>
          <a:lstStyle/>
          <a:p>
            <a:r>
              <a:rPr lang="en-US" sz="1050" b="1" dirty="0">
                <a:latin typeface="Arial"/>
                <a:cs typeface="Arial"/>
              </a:rPr>
              <a:t>ANTIOCH (37)</a:t>
            </a:r>
          </a:p>
        </p:txBody>
      </p:sp>
      <p:sp>
        <p:nvSpPr>
          <p:cNvPr id="12" name="Donut 11"/>
          <p:cNvSpPr/>
          <p:nvPr/>
        </p:nvSpPr>
        <p:spPr bwMode="auto">
          <a:xfrm>
            <a:off x="6705600" y="1503838"/>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latin typeface="Arial"/>
              <a:cs typeface="Arial"/>
            </a:endParaRPr>
          </a:p>
        </p:txBody>
      </p:sp>
      <p:sp>
        <p:nvSpPr>
          <p:cNvPr id="14" name="Donut 13"/>
          <p:cNvSpPr/>
          <p:nvPr/>
        </p:nvSpPr>
        <p:spPr bwMode="auto">
          <a:xfrm>
            <a:off x="4419601" y="2037238"/>
            <a:ext cx="182881"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latin typeface="Arial"/>
              <a:cs typeface="Arial"/>
            </a:endParaRPr>
          </a:p>
        </p:txBody>
      </p:sp>
      <p:sp>
        <p:nvSpPr>
          <p:cNvPr id="16" name="Donut 15"/>
          <p:cNvSpPr/>
          <p:nvPr/>
        </p:nvSpPr>
        <p:spPr bwMode="auto">
          <a:xfrm>
            <a:off x="2190268" y="2450642"/>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latin typeface="Arial"/>
              <a:cs typeface="Arial"/>
            </a:endParaRPr>
          </a:p>
        </p:txBody>
      </p:sp>
      <p:sp>
        <p:nvSpPr>
          <p:cNvPr id="18" name="Donut 17"/>
          <p:cNvSpPr/>
          <p:nvPr/>
        </p:nvSpPr>
        <p:spPr bwMode="auto">
          <a:xfrm>
            <a:off x="7696200" y="2494439"/>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latin typeface="Arial"/>
              <a:cs typeface="Arial"/>
            </a:endParaRPr>
          </a:p>
        </p:txBody>
      </p:sp>
      <p:sp>
        <p:nvSpPr>
          <p:cNvPr id="24" name="Donut 23"/>
          <p:cNvSpPr/>
          <p:nvPr/>
        </p:nvSpPr>
        <p:spPr bwMode="auto">
          <a:xfrm>
            <a:off x="2438401" y="2265838"/>
            <a:ext cx="182881"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latin typeface="Arial"/>
              <a:cs typeface="Arial"/>
            </a:endParaRPr>
          </a:p>
        </p:txBody>
      </p:sp>
      <p:sp>
        <p:nvSpPr>
          <p:cNvPr id="28" name="Donut 27"/>
          <p:cNvSpPr/>
          <p:nvPr/>
        </p:nvSpPr>
        <p:spPr bwMode="auto">
          <a:xfrm>
            <a:off x="2819401" y="2755885"/>
            <a:ext cx="182881"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latin typeface="Arial"/>
              <a:cs typeface="Arial"/>
            </a:endParaRPr>
          </a:p>
        </p:txBody>
      </p:sp>
      <p:sp>
        <p:nvSpPr>
          <p:cNvPr id="31" name="TextBox 30"/>
          <p:cNvSpPr txBox="1"/>
          <p:nvPr/>
        </p:nvSpPr>
        <p:spPr>
          <a:xfrm>
            <a:off x="1828799" y="1912641"/>
            <a:ext cx="1485897" cy="253916"/>
          </a:xfrm>
          <a:prstGeom prst="rect">
            <a:avLst/>
          </a:prstGeom>
          <a:solidFill>
            <a:schemeClr val="bg2"/>
          </a:solidFill>
        </p:spPr>
        <p:txBody>
          <a:bodyPr wrap="square" rtlCol="0">
            <a:spAutoFit/>
          </a:bodyPr>
          <a:lstStyle/>
          <a:p>
            <a:r>
              <a:rPr lang="en-US" sz="1050" b="1" dirty="0">
                <a:latin typeface="Arial"/>
                <a:cs typeface="Arial"/>
              </a:rPr>
              <a:t>EDESSA (120)</a:t>
            </a:r>
          </a:p>
        </p:txBody>
      </p:sp>
      <p:sp>
        <p:nvSpPr>
          <p:cNvPr id="32" name="TextBox 31"/>
          <p:cNvSpPr txBox="1"/>
          <p:nvPr/>
        </p:nvSpPr>
        <p:spPr>
          <a:xfrm>
            <a:off x="2743200" y="2979441"/>
            <a:ext cx="1576537" cy="253916"/>
          </a:xfrm>
          <a:prstGeom prst="rect">
            <a:avLst/>
          </a:prstGeom>
          <a:solidFill>
            <a:schemeClr val="bg2"/>
          </a:solidFill>
        </p:spPr>
        <p:txBody>
          <a:bodyPr wrap="square" rtlCol="0">
            <a:spAutoFit/>
          </a:bodyPr>
          <a:lstStyle/>
          <a:p>
            <a:r>
              <a:rPr lang="en-US" sz="1050" b="1" dirty="0">
                <a:latin typeface="Arial"/>
                <a:cs typeface="Arial"/>
              </a:rPr>
              <a:t>CTESIPHON+ (410)</a:t>
            </a:r>
          </a:p>
        </p:txBody>
      </p:sp>
      <p:sp>
        <p:nvSpPr>
          <p:cNvPr id="36" name="TextBox 35"/>
          <p:cNvSpPr txBox="1"/>
          <p:nvPr/>
        </p:nvSpPr>
        <p:spPr>
          <a:xfrm>
            <a:off x="4277712" y="4323240"/>
            <a:ext cx="937168" cy="261610"/>
          </a:xfrm>
          <a:prstGeom prst="rect">
            <a:avLst/>
          </a:prstGeom>
          <a:solidFill>
            <a:schemeClr val="bg2"/>
          </a:solidFill>
        </p:spPr>
        <p:txBody>
          <a:bodyPr wrap="square" rtlCol="0">
            <a:spAutoFit/>
          </a:bodyPr>
          <a:lstStyle/>
          <a:p>
            <a:r>
              <a:rPr lang="en-US" sz="1050" b="1" dirty="0">
                <a:latin typeface="Arial"/>
                <a:cs typeface="Arial"/>
              </a:rPr>
              <a:t>INDIA (52)</a:t>
            </a:r>
          </a:p>
        </p:txBody>
      </p:sp>
      <p:sp>
        <p:nvSpPr>
          <p:cNvPr id="37" name="TextBox 36"/>
          <p:cNvSpPr txBox="1"/>
          <p:nvPr/>
        </p:nvSpPr>
        <p:spPr>
          <a:xfrm>
            <a:off x="4462956" y="2293640"/>
            <a:ext cx="1371599" cy="253916"/>
          </a:xfrm>
          <a:prstGeom prst="rect">
            <a:avLst/>
          </a:prstGeom>
          <a:solidFill>
            <a:schemeClr val="bg2"/>
          </a:solidFill>
        </p:spPr>
        <p:txBody>
          <a:bodyPr wrap="square" rtlCol="0">
            <a:spAutoFit/>
          </a:bodyPr>
          <a:lstStyle/>
          <a:p>
            <a:r>
              <a:rPr lang="en-US" sz="1050" b="1" dirty="0">
                <a:latin typeface="Arial"/>
                <a:cs typeface="Arial"/>
              </a:rPr>
              <a:t>MERV (553)</a:t>
            </a:r>
          </a:p>
        </p:txBody>
      </p:sp>
      <p:sp>
        <p:nvSpPr>
          <p:cNvPr id="38" name="Donut 37"/>
          <p:cNvSpPr/>
          <p:nvPr/>
        </p:nvSpPr>
        <p:spPr bwMode="auto">
          <a:xfrm>
            <a:off x="4277712" y="2692558"/>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latin typeface="Arial"/>
              <a:cs typeface="Arial"/>
            </a:endParaRPr>
          </a:p>
        </p:txBody>
      </p:sp>
      <p:sp>
        <p:nvSpPr>
          <p:cNvPr id="39" name="TextBox 38"/>
          <p:cNvSpPr txBox="1"/>
          <p:nvPr/>
        </p:nvSpPr>
        <p:spPr>
          <a:xfrm>
            <a:off x="4549668" y="2641793"/>
            <a:ext cx="1519396" cy="253916"/>
          </a:xfrm>
          <a:prstGeom prst="rect">
            <a:avLst/>
          </a:prstGeom>
          <a:solidFill>
            <a:schemeClr val="bg2"/>
          </a:solidFill>
        </p:spPr>
        <p:txBody>
          <a:bodyPr wrap="square" rtlCol="0">
            <a:spAutoFit/>
          </a:bodyPr>
          <a:lstStyle/>
          <a:p>
            <a:r>
              <a:rPr lang="en-US" sz="1050" b="1" dirty="0">
                <a:latin typeface="Arial"/>
                <a:cs typeface="Arial"/>
              </a:rPr>
              <a:t>HERAT  (585)</a:t>
            </a:r>
          </a:p>
        </p:txBody>
      </p:sp>
      <p:sp>
        <p:nvSpPr>
          <p:cNvPr id="40" name="TextBox 39"/>
          <p:cNvSpPr txBox="1"/>
          <p:nvPr/>
        </p:nvSpPr>
        <p:spPr>
          <a:xfrm>
            <a:off x="2743201" y="3284240"/>
            <a:ext cx="1576536" cy="253916"/>
          </a:xfrm>
          <a:prstGeom prst="rect">
            <a:avLst/>
          </a:prstGeom>
          <a:solidFill>
            <a:schemeClr val="bg2"/>
          </a:solidFill>
        </p:spPr>
        <p:txBody>
          <a:bodyPr wrap="square" rtlCol="0">
            <a:spAutoFit/>
          </a:bodyPr>
          <a:lstStyle/>
          <a:p>
            <a:r>
              <a:rPr lang="en-US" sz="1050" b="1" dirty="0">
                <a:latin typeface="Arial"/>
                <a:cs typeface="Arial"/>
              </a:rPr>
              <a:t>BAGHDAD+ (781)</a:t>
            </a:r>
          </a:p>
        </p:txBody>
      </p:sp>
      <p:sp>
        <p:nvSpPr>
          <p:cNvPr id="41" name="TextBox 40"/>
          <p:cNvSpPr txBox="1"/>
          <p:nvPr/>
        </p:nvSpPr>
        <p:spPr>
          <a:xfrm>
            <a:off x="6553200" y="1150641"/>
            <a:ext cx="1714498" cy="253916"/>
          </a:xfrm>
          <a:prstGeom prst="rect">
            <a:avLst/>
          </a:prstGeom>
          <a:solidFill>
            <a:schemeClr val="bg2"/>
          </a:solidFill>
        </p:spPr>
        <p:txBody>
          <a:bodyPr wrap="square" rtlCol="0">
            <a:spAutoFit/>
          </a:bodyPr>
          <a:lstStyle/>
          <a:p>
            <a:r>
              <a:rPr lang="en-US" sz="1050" b="1" dirty="0">
                <a:latin typeface="Arial"/>
                <a:cs typeface="Arial"/>
              </a:rPr>
              <a:t>KERAITS (1007)</a:t>
            </a:r>
          </a:p>
        </p:txBody>
      </p:sp>
      <p:sp>
        <p:nvSpPr>
          <p:cNvPr id="42" name="TextBox 41"/>
          <p:cNvSpPr txBox="1"/>
          <p:nvPr/>
        </p:nvSpPr>
        <p:spPr>
          <a:xfrm>
            <a:off x="4724401" y="1961040"/>
            <a:ext cx="1762012" cy="253916"/>
          </a:xfrm>
          <a:prstGeom prst="rect">
            <a:avLst/>
          </a:prstGeom>
          <a:solidFill>
            <a:schemeClr val="bg2"/>
          </a:solidFill>
        </p:spPr>
        <p:txBody>
          <a:bodyPr wrap="square" rtlCol="0">
            <a:spAutoFit/>
          </a:bodyPr>
          <a:lstStyle/>
          <a:p>
            <a:r>
              <a:rPr lang="en-US" sz="1050" b="1" dirty="0">
                <a:latin typeface="Arial"/>
                <a:cs typeface="Arial"/>
              </a:rPr>
              <a:t>SAMARKAND (400s)</a:t>
            </a:r>
          </a:p>
        </p:txBody>
      </p:sp>
      <p:sp>
        <p:nvSpPr>
          <p:cNvPr id="43" name="TextBox 42"/>
          <p:cNvSpPr txBox="1"/>
          <p:nvPr/>
        </p:nvSpPr>
        <p:spPr>
          <a:xfrm>
            <a:off x="7946697" y="2446041"/>
            <a:ext cx="1257299" cy="253916"/>
          </a:xfrm>
          <a:prstGeom prst="rect">
            <a:avLst/>
          </a:prstGeom>
          <a:solidFill>
            <a:schemeClr val="bg2"/>
          </a:solidFill>
        </p:spPr>
        <p:txBody>
          <a:bodyPr wrap="square" rtlCol="0">
            <a:spAutoFit/>
          </a:bodyPr>
          <a:lstStyle/>
          <a:p>
            <a:r>
              <a:rPr lang="en-US" sz="1050" b="1" dirty="0">
                <a:latin typeface="Arial"/>
                <a:cs typeface="Arial"/>
              </a:rPr>
              <a:t>XIAN (635)</a:t>
            </a:r>
          </a:p>
        </p:txBody>
      </p:sp>
      <p:sp>
        <p:nvSpPr>
          <p:cNvPr id="44" name="Donut 43"/>
          <p:cNvSpPr/>
          <p:nvPr/>
        </p:nvSpPr>
        <p:spPr bwMode="auto">
          <a:xfrm>
            <a:off x="5867401" y="1277162"/>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latin typeface="Arial"/>
              <a:cs typeface="Arial"/>
            </a:endParaRPr>
          </a:p>
        </p:txBody>
      </p:sp>
      <p:sp>
        <p:nvSpPr>
          <p:cNvPr id="45" name="TextBox 44"/>
          <p:cNvSpPr txBox="1"/>
          <p:nvPr/>
        </p:nvSpPr>
        <p:spPr>
          <a:xfrm>
            <a:off x="5027612" y="1226841"/>
            <a:ext cx="1145379" cy="253916"/>
          </a:xfrm>
          <a:prstGeom prst="rect">
            <a:avLst/>
          </a:prstGeom>
          <a:solidFill>
            <a:schemeClr val="bg2"/>
          </a:solidFill>
        </p:spPr>
        <p:txBody>
          <a:bodyPr wrap="square" rtlCol="0">
            <a:spAutoFit/>
          </a:bodyPr>
          <a:lstStyle/>
          <a:p>
            <a:r>
              <a:rPr lang="en-US" sz="1050" b="1" dirty="0">
                <a:latin typeface="Arial"/>
                <a:cs typeface="Arial"/>
              </a:rPr>
              <a:t>NAIMANS</a:t>
            </a:r>
          </a:p>
        </p:txBody>
      </p:sp>
      <p:sp>
        <p:nvSpPr>
          <p:cNvPr id="47" name="Donut 46"/>
          <p:cNvSpPr/>
          <p:nvPr/>
        </p:nvSpPr>
        <p:spPr bwMode="auto">
          <a:xfrm>
            <a:off x="3962400" y="2505387"/>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latin typeface="Arial"/>
              <a:cs typeface="Arial"/>
            </a:endParaRPr>
          </a:p>
        </p:txBody>
      </p:sp>
      <p:sp>
        <p:nvSpPr>
          <p:cNvPr id="48" name="TextBox 47"/>
          <p:cNvSpPr txBox="1"/>
          <p:nvPr/>
        </p:nvSpPr>
        <p:spPr>
          <a:xfrm>
            <a:off x="3188581" y="2189640"/>
            <a:ext cx="926219" cy="253916"/>
          </a:xfrm>
          <a:prstGeom prst="rect">
            <a:avLst/>
          </a:prstGeom>
          <a:solidFill>
            <a:schemeClr val="bg2"/>
          </a:solidFill>
        </p:spPr>
        <p:txBody>
          <a:bodyPr wrap="square" rtlCol="0">
            <a:spAutoFit/>
          </a:bodyPr>
          <a:lstStyle/>
          <a:p>
            <a:r>
              <a:rPr lang="en-US" sz="1050" b="1" dirty="0">
                <a:latin typeface="Arial"/>
                <a:cs typeface="Arial"/>
              </a:rPr>
              <a:t>NISHAPUR</a:t>
            </a:r>
          </a:p>
        </p:txBody>
      </p:sp>
      <p:sp>
        <p:nvSpPr>
          <p:cNvPr id="49" name="Donut 48"/>
          <p:cNvSpPr/>
          <p:nvPr/>
        </p:nvSpPr>
        <p:spPr bwMode="auto">
          <a:xfrm>
            <a:off x="2754149" y="2505387"/>
            <a:ext cx="182881"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latin typeface="Arial"/>
              <a:cs typeface="Arial"/>
            </a:endParaRPr>
          </a:p>
        </p:txBody>
      </p:sp>
      <p:sp>
        <p:nvSpPr>
          <p:cNvPr id="50" name="TextBox 49"/>
          <p:cNvSpPr txBox="1"/>
          <p:nvPr/>
        </p:nvSpPr>
        <p:spPr>
          <a:xfrm>
            <a:off x="3004209" y="2489394"/>
            <a:ext cx="980086" cy="253916"/>
          </a:xfrm>
          <a:prstGeom prst="rect">
            <a:avLst/>
          </a:prstGeom>
          <a:solidFill>
            <a:schemeClr val="bg2"/>
          </a:solidFill>
        </p:spPr>
        <p:txBody>
          <a:bodyPr wrap="square" rtlCol="0">
            <a:spAutoFit/>
          </a:bodyPr>
          <a:lstStyle/>
          <a:p>
            <a:r>
              <a:rPr lang="en-US" sz="1050" b="1" dirty="0">
                <a:latin typeface="Arial"/>
                <a:cs typeface="Arial"/>
              </a:rPr>
              <a:t>ARBELA</a:t>
            </a:r>
          </a:p>
        </p:txBody>
      </p:sp>
      <p:sp>
        <p:nvSpPr>
          <p:cNvPr id="51" name="Donut 50"/>
          <p:cNvSpPr/>
          <p:nvPr/>
        </p:nvSpPr>
        <p:spPr bwMode="auto">
          <a:xfrm>
            <a:off x="6019801" y="1658162"/>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latin typeface="Arial"/>
              <a:cs typeface="Arial"/>
            </a:endParaRPr>
          </a:p>
        </p:txBody>
      </p:sp>
      <p:sp>
        <p:nvSpPr>
          <p:cNvPr id="52" name="TextBox 51"/>
          <p:cNvSpPr txBox="1"/>
          <p:nvPr/>
        </p:nvSpPr>
        <p:spPr>
          <a:xfrm>
            <a:off x="5181600" y="1607841"/>
            <a:ext cx="1145379" cy="253916"/>
          </a:xfrm>
          <a:prstGeom prst="rect">
            <a:avLst/>
          </a:prstGeom>
          <a:solidFill>
            <a:schemeClr val="bg2"/>
          </a:solidFill>
        </p:spPr>
        <p:txBody>
          <a:bodyPr wrap="square" rtlCol="0">
            <a:spAutoFit/>
          </a:bodyPr>
          <a:lstStyle/>
          <a:p>
            <a:r>
              <a:rPr lang="en-US" sz="1050" b="1" dirty="0">
                <a:latin typeface="Arial"/>
                <a:cs typeface="Arial"/>
              </a:rPr>
              <a:t>UIGHARS</a:t>
            </a:r>
          </a:p>
        </p:txBody>
      </p:sp>
      <p:sp>
        <p:nvSpPr>
          <p:cNvPr id="53" name="Donut 52"/>
          <p:cNvSpPr/>
          <p:nvPr/>
        </p:nvSpPr>
        <p:spPr bwMode="auto">
          <a:xfrm>
            <a:off x="8283903" y="3479136"/>
            <a:ext cx="182880" cy="182881"/>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latin typeface="Arial"/>
              <a:cs typeface="Arial"/>
            </a:endParaRPr>
          </a:p>
        </p:txBody>
      </p:sp>
      <p:sp>
        <p:nvSpPr>
          <p:cNvPr id="54" name="TextBox 53"/>
          <p:cNvSpPr txBox="1"/>
          <p:nvPr/>
        </p:nvSpPr>
        <p:spPr>
          <a:xfrm>
            <a:off x="7696201" y="3104039"/>
            <a:ext cx="1142999" cy="253916"/>
          </a:xfrm>
          <a:prstGeom prst="rect">
            <a:avLst/>
          </a:prstGeom>
          <a:solidFill>
            <a:schemeClr val="bg2"/>
          </a:solidFill>
        </p:spPr>
        <p:txBody>
          <a:bodyPr wrap="square" rtlCol="0">
            <a:spAutoFit/>
          </a:bodyPr>
          <a:lstStyle/>
          <a:p>
            <a:r>
              <a:rPr lang="en-US" sz="1050" b="1" dirty="0">
                <a:latin typeface="Arial"/>
                <a:cs typeface="Arial"/>
              </a:rPr>
              <a:t>MACAO</a:t>
            </a:r>
          </a:p>
        </p:txBody>
      </p:sp>
      <p:sp>
        <p:nvSpPr>
          <p:cNvPr id="55" name="Donut 54"/>
          <p:cNvSpPr/>
          <p:nvPr/>
        </p:nvSpPr>
        <p:spPr bwMode="auto">
          <a:xfrm>
            <a:off x="7818120" y="1503838"/>
            <a:ext cx="182880" cy="18288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sz="1400" b="1">
              <a:latin typeface="Arial"/>
              <a:cs typeface="Arial"/>
            </a:endParaRPr>
          </a:p>
        </p:txBody>
      </p:sp>
      <p:sp>
        <p:nvSpPr>
          <p:cNvPr id="57" name="TextBox 56"/>
          <p:cNvSpPr txBox="1"/>
          <p:nvPr/>
        </p:nvSpPr>
        <p:spPr>
          <a:xfrm>
            <a:off x="8120555" y="1455441"/>
            <a:ext cx="1709245" cy="253916"/>
          </a:xfrm>
          <a:prstGeom prst="rect">
            <a:avLst/>
          </a:prstGeom>
          <a:solidFill>
            <a:schemeClr val="bg2"/>
          </a:solidFill>
        </p:spPr>
        <p:txBody>
          <a:bodyPr wrap="square" rtlCol="0">
            <a:spAutoFit/>
          </a:bodyPr>
          <a:lstStyle/>
          <a:p>
            <a:r>
              <a:rPr lang="en-US" sz="1050" b="1" dirty="0">
                <a:latin typeface="Arial"/>
                <a:cs typeface="Arial"/>
              </a:rPr>
              <a:t>KARAKORUM (1246)</a:t>
            </a:r>
          </a:p>
        </p:txBody>
      </p:sp>
    </p:spTree>
    <p:extLst>
      <p:ext uri="{BB962C8B-B14F-4D97-AF65-F5344CB8AC3E}">
        <p14:creationId xmlns:p14="http://schemas.microsoft.com/office/powerpoint/2010/main" val="201378639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367556168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58897" y="636983"/>
            <a:ext cx="12309796" cy="5650045"/>
          </a:xfrm>
          <a:prstGeom prst="rect">
            <a:avLst/>
          </a:prstGeom>
        </p:spPr>
      </p:pic>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200" b="1" dirty="0">
                <a:solidFill>
                  <a:srgbClr val="FFFFFF"/>
                </a:solidFill>
                <a:latin typeface="Arial" charset="0"/>
                <a:ea typeface="ＭＳ Ｐゴシック" charset="0"/>
              </a:rPr>
              <a:t>Asian Church History link at BibleStudyDownloads.org</a:t>
            </a:r>
            <a:endParaRPr lang="en-US" sz="13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36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121914" tIns="60957" rIns="121914" bIns="6095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1219140" eaLnBrk="1" hangingPunct="1"/>
            <a:r>
              <a:rPr lang="en-US" sz="4300" b="1" dirty="0">
                <a:solidFill>
                  <a:srgbClr val="FFFFFF"/>
                </a:solidFill>
                <a:latin typeface="Arial" charset="0"/>
                <a:cs typeface="Arial" charset="0"/>
              </a:rPr>
              <a:t>Download this presentation for free!</a:t>
            </a:r>
            <a:endParaRPr lang="en-US" sz="1500" b="1" dirty="0">
              <a:solidFill>
                <a:srgbClr val="FFFFFF"/>
              </a:solidFill>
              <a:latin typeface="Arial" charset="0"/>
              <a:cs typeface="Arial" charset="0"/>
            </a:endParaRPr>
          </a:p>
        </p:txBody>
      </p:sp>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9632" y="2222341"/>
            <a:ext cx="8204283" cy="3483595"/>
          </a:xfrm>
          <a:prstGeom prst="rect">
            <a:avLst/>
          </a:prstGeom>
        </p:spPr>
      </p:pic>
    </p:spTree>
    <p:extLst>
      <p:ext uri="{BB962C8B-B14F-4D97-AF65-F5344CB8AC3E}">
        <p14:creationId xmlns:p14="http://schemas.microsoft.com/office/powerpoint/2010/main" val="29491506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3200" b="1" dirty="0">
                <a:solidFill>
                  <a:srgbClr val="000514"/>
                </a:solidFill>
                <a:latin typeface="Arial Black" charset="0"/>
                <a:cs typeface="Arial Black" charset="0"/>
              </a:rPr>
              <a:t>“</a:t>
            </a:r>
            <a:r>
              <a:rPr lang="en-US" sz="3200" b="1" dirty="0">
                <a:solidFill>
                  <a:srgbClr val="000514"/>
                </a:solidFill>
              </a:rPr>
              <a:t>And he said: I have bought you from him. And the apostle held his peace.</a:t>
            </a:r>
            <a:r>
              <a:rPr lang="en-US" sz="3200" dirty="0">
                <a:solidFill>
                  <a:schemeClr val="bg2"/>
                </a:solidFill>
                <a:latin typeface="Arial Black" charset="0"/>
                <a:cs typeface="Arial Black" charset="0"/>
              </a:rPr>
              <a:t>”</a:t>
            </a:r>
            <a:endParaRPr lang="en-US" sz="3200" dirty="0"/>
          </a:p>
        </p:txBody>
      </p:sp>
    </p:spTree>
    <p:extLst>
      <p:ext uri="{BB962C8B-B14F-4D97-AF65-F5344CB8AC3E}">
        <p14:creationId xmlns:p14="http://schemas.microsoft.com/office/powerpoint/2010/main" val="1540552209"/>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east-meets-wes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3247"/>
            <a:ext cx="12192000" cy="6834753"/>
          </a:xfrm>
          <a:prstGeom prst="rect">
            <a:avLst/>
          </a:prstGeom>
        </p:spPr>
      </p:pic>
      <p:sp>
        <p:nvSpPr>
          <p:cNvPr id="5" name="Rectangle 4"/>
          <p:cNvSpPr/>
          <p:nvPr/>
        </p:nvSpPr>
        <p:spPr>
          <a:xfrm>
            <a:off x="1905000" y="381000"/>
            <a:ext cx="8001000" cy="646331"/>
          </a:xfrm>
          <a:prstGeom prst="rect">
            <a:avLst/>
          </a:prstGeom>
          <a:solidFill>
            <a:srgbClr val="000514"/>
          </a:solidFill>
          <a:ln>
            <a:noFill/>
          </a:ln>
        </p:spPr>
        <p:txBody>
          <a:bodyPr wrap="square">
            <a:spAutoFit/>
          </a:bodyPr>
          <a:lstStyle/>
          <a:p>
            <a:pPr algn="ctr" fontAlgn="auto">
              <a:spcBef>
                <a:spcPts val="0"/>
              </a:spcBef>
              <a:spcAft>
                <a:spcPts val="0"/>
              </a:spcAft>
            </a:pPr>
            <a:r>
              <a:rPr lang="en-US" sz="3600" b="1" dirty="0">
                <a:ln w="25400">
                  <a:solidFill>
                    <a:srgbClr val="000000"/>
                  </a:solidFill>
                </a:ln>
                <a:effectLst>
                  <a:outerShdw blurRad="50800" dist="50800" dir="2700000" algn="tl" rotWithShape="0">
                    <a:srgbClr val="000000">
                      <a:alpha val="43000"/>
                    </a:srgbClr>
                  </a:outerShdw>
                </a:effectLst>
                <a:latin typeface="Arial"/>
                <a:cs typeface="Arial"/>
              </a:rPr>
              <a:t>ASIA'S MESSAGE TO EUROPE</a:t>
            </a:r>
          </a:p>
        </p:txBody>
      </p:sp>
      <p:sp>
        <p:nvSpPr>
          <p:cNvPr id="6"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Message from Brahma leader from Bengal </a:t>
            </a:r>
            <a:r>
              <a:rPr lang="en-US" sz="1800" i="1" dirty="0" err="1">
                <a:latin typeface="Arial Black" charset="0"/>
                <a:cs typeface="Arial Black" charset="0"/>
              </a:rPr>
              <a:t>Keshub</a:t>
            </a:r>
            <a:r>
              <a:rPr lang="en-US" sz="1800" i="1" dirty="0">
                <a:latin typeface="Arial Black" charset="0"/>
                <a:cs typeface="Arial Black" charset="0"/>
              </a:rPr>
              <a:t> Chandra </a:t>
            </a:r>
            <a:r>
              <a:rPr lang="en-US" sz="1800" i="1" dirty="0" err="1">
                <a:latin typeface="Arial Black" charset="0"/>
                <a:cs typeface="Arial Black" charset="0"/>
              </a:rPr>
              <a:t>Sen</a:t>
            </a:r>
            <a:r>
              <a:rPr lang="en-US" sz="1800" i="1" dirty="0">
                <a:latin typeface="Arial Black" charset="0"/>
                <a:cs typeface="Arial Black" charset="0"/>
              </a:rPr>
              <a:t> </a:t>
            </a:r>
          </a:p>
        </p:txBody>
      </p:sp>
      <p:sp>
        <p:nvSpPr>
          <p:cNvPr id="7" name="Text Box 7"/>
          <p:cNvSpPr txBox="1">
            <a:spLocks noChangeArrowheads="1"/>
          </p:cNvSpPr>
          <p:nvPr/>
        </p:nvSpPr>
        <p:spPr bwMode="auto">
          <a:xfrm>
            <a:off x="2209800" y="1371601"/>
            <a:ext cx="7772400" cy="4401205"/>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i="1" dirty="0">
                <a:latin typeface="Arial Black" charset="0"/>
                <a:cs typeface="Arial Black" charset="0"/>
              </a:rPr>
              <a:t>“Is not Asia the birth place of great prophets and saints? Is it not preeminently a holy place of pilgrimage to the rest of the world? Yes upon Asia’s soil have flourished and prospered those at whose feet the world should prostrate. The great religions which have given life and salvation to millions of men owe their origin in Asia.”</a:t>
            </a:r>
            <a:endParaRPr lang="en-US" sz="1800" i="1" dirty="0">
              <a:latin typeface="Arial Black" charset="0"/>
              <a:cs typeface="Arial Black" charset="0"/>
            </a:endParaRPr>
          </a:p>
        </p:txBody>
      </p:sp>
    </p:spTree>
    <p:extLst>
      <p:ext uri="{BB962C8B-B14F-4D97-AF65-F5344CB8AC3E}">
        <p14:creationId xmlns:p14="http://schemas.microsoft.com/office/powerpoint/2010/main" val="714569412"/>
      </p:ext>
    </p:ext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3200" b="1" dirty="0">
                <a:solidFill>
                  <a:srgbClr val="000514"/>
                </a:solidFill>
                <a:latin typeface="Arial Black" charset="0"/>
                <a:cs typeface="Arial Black" charset="0"/>
              </a:rPr>
              <a:t>“</a:t>
            </a:r>
            <a:r>
              <a:rPr lang="en-US" sz="3200" b="1" dirty="0">
                <a:solidFill>
                  <a:srgbClr val="000514"/>
                </a:solidFill>
              </a:rPr>
              <a:t>3. And on the day following the apostle arose early, and having prayed and besought the Lord he said: I will go wherever You desire, Lord Jesus: Your will be done. And he departed unto </a:t>
            </a:r>
            <a:r>
              <a:rPr lang="en-US" sz="3200" b="1" dirty="0" err="1">
                <a:solidFill>
                  <a:srgbClr val="000514"/>
                </a:solidFill>
              </a:rPr>
              <a:t>Abbanes</a:t>
            </a:r>
            <a:r>
              <a:rPr lang="en-US" sz="3200" b="1" dirty="0">
                <a:solidFill>
                  <a:srgbClr val="000514"/>
                </a:solidFill>
              </a:rPr>
              <a:t> the merchant, taking with him nothing at all except only his price.</a:t>
            </a:r>
            <a:r>
              <a:rPr lang="en-US" sz="3200" dirty="0">
                <a:solidFill>
                  <a:schemeClr val="bg2"/>
                </a:solidFill>
                <a:latin typeface="Arial Black" charset="0"/>
                <a:cs typeface="Arial Black" charset="0"/>
              </a:rPr>
              <a:t>”</a:t>
            </a:r>
            <a:endParaRPr lang="en-US" sz="3200" dirty="0"/>
          </a:p>
        </p:txBody>
      </p:sp>
    </p:spTree>
    <p:extLst>
      <p:ext uri="{BB962C8B-B14F-4D97-AF65-F5344CB8AC3E}">
        <p14:creationId xmlns:p14="http://schemas.microsoft.com/office/powerpoint/2010/main" val="1847986827"/>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3200" b="1" dirty="0">
                <a:solidFill>
                  <a:srgbClr val="000514"/>
                </a:solidFill>
                <a:latin typeface="Arial Black" charset="0"/>
                <a:cs typeface="Arial Black" charset="0"/>
              </a:rPr>
              <a:t>“</a:t>
            </a:r>
            <a:r>
              <a:rPr lang="en-US" sz="3200" b="1" dirty="0">
                <a:solidFill>
                  <a:srgbClr val="000514"/>
                </a:solidFill>
              </a:rPr>
              <a:t>For the Lord had given it to him, saying: Let your price also be with your, together with my grace, wherever you go. And the apostle found </a:t>
            </a:r>
            <a:r>
              <a:rPr lang="en-US" sz="3200" b="1" dirty="0" err="1">
                <a:solidFill>
                  <a:srgbClr val="000514"/>
                </a:solidFill>
              </a:rPr>
              <a:t>Abbanes</a:t>
            </a:r>
            <a:r>
              <a:rPr lang="en-US" sz="3200" b="1" dirty="0">
                <a:solidFill>
                  <a:srgbClr val="000514"/>
                </a:solidFill>
              </a:rPr>
              <a:t> carrying his bags on board the ship; so he also began to carry it aboard with him.</a:t>
            </a:r>
            <a:r>
              <a:rPr lang="en-US" sz="3200" dirty="0">
                <a:solidFill>
                  <a:schemeClr val="bg2"/>
                </a:solidFill>
                <a:latin typeface="Arial Black" charset="0"/>
                <a:cs typeface="Arial Black" charset="0"/>
              </a:rPr>
              <a:t>”</a:t>
            </a:r>
            <a:endParaRPr lang="en-US" sz="3200" dirty="0"/>
          </a:p>
        </p:txBody>
      </p:sp>
    </p:spTree>
    <p:extLst>
      <p:ext uri="{BB962C8B-B14F-4D97-AF65-F5344CB8AC3E}">
        <p14:creationId xmlns:p14="http://schemas.microsoft.com/office/powerpoint/2010/main" val="323859901"/>
      </p:ext>
    </p:extLst>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3200" b="1" dirty="0">
                <a:solidFill>
                  <a:srgbClr val="000514"/>
                </a:solidFill>
                <a:latin typeface="Arial Black" charset="0"/>
                <a:cs typeface="Arial Black" charset="0"/>
              </a:rPr>
              <a:t>“</a:t>
            </a:r>
            <a:r>
              <a:rPr lang="en-US" sz="3200" b="1" dirty="0">
                <a:solidFill>
                  <a:srgbClr val="000514"/>
                </a:solidFill>
              </a:rPr>
              <a:t>And when they were on the ship and were set down </a:t>
            </a:r>
            <a:r>
              <a:rPr lang="en-US" sz="3200" b="1" dirty="0" err="1">
                <a:solidFill>
                  <a:srgbClr val="000514"/>
                </a:solidFill>
              </a:rPr>
              <a:t>Abbanes</a:t>
            </a:r>
            <a:r>
              <a:rPr lang="en-US" sz="3200" b="1" dirty="0">
                <a:solidFill>
                  <a:srgbClr val="000514"/>
                </a:solidFill>
              </a:rPr>
              <a:t> questioned the apostle, saying: What craftsmanship do you know? And he said: In wood I can make ploughs and yokes and augers (ox-goads, Syr.), and boats and oars for boats and masts and pulleys; and in stone;</a:t>
            </a:r>
            <a:r>
              <a:rPr lang="en-US" sz="3200" dirty="0">
                <a:solidFill>
                  <a:schemeClr val="bg2"/>
                </a:solidFill>
                <a:latin typeface="Arial Black" charset="0"/>
                <a:cs typeface="Arial Black" charset="0"/>
              </a:rPr>
              <a:t>”</a:t>
            </a:r>
            <a:endParaRPr lang="en-US" sz="3200" dirty="0"/>
          </a:p>
        </p:txBody>
      </p:sp>
    </p:spTree>
    <p:extLst>
      <p:ext uri="{BB962C8B-B14F-4D97-AF65-F5344CB8AC3E}">
        <p14:creationId xmlns:p14="http://schemas.microsoft.com/office/powerpoint/2010/main" val="2440638558"/>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60476" y="-1447800"/>
            <a:ext cx="9636125" cy="974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2514600" y="-228600"/>
            <a:ext cx="7086600" cy="73152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3200" b="1" dirty="0">
                <a:solidFill>
                  <a:srgbClr val="000514"/>
                </a:solidFill>
                <a:latin typeface="Arial Black" charset="0"/>
                <a:cs typeface="Arial Black" charset="0"/>
              </a:rPr>
              <a:t>“</a:t>
            </a:r>
            <a:r>
              <a:rPr lang="en-US" sz="3200" b="1" dirty="0">
                <a:solidFill>
                  <a:srgbClr val="000514"/>
                </a:solidFill>
              </a:rPr>
              <a:t>pillars &amp; temples &amp; court-houses for kings. And </a:t>
            </a:r>
            <a:r>
              <a:rPr lang="en-US" sz="3200" b="1" dirty="0" err="1">
                <a:solidFill>
                  <a:srgbClr val="000514"/>
                </a:solidFill>
              </a:rPr>
              <a:t>Abbanes</a:t>
            </a:r>
            <a:r>
              <a:rPr lang="en-US" sz="3200" b="1" dirty="0">
                <a:solidFill>
                  <a:srgbClr val="000514"/>
                </a:solidFill>
              </a:rPr>
              <a:t> the merchant said to him: Yes, that is the kind of workman we need. They began then to sail home-ward; and they had a favor-able wind, and sailed pros-</a:t>
            </a:r>
            <a:r>
              <a:rPr lang="en-US" sz="3200" b="1" dirty="0" err="1">
                <a:solidFill>
                  <a:srgbClr val="000514"/>
                </a:solidFill>
              </a:rPr>
              <a:t>perously</a:t>
            </a:r>
            <a:r>
              <a:rPr lang="en-US" sz="3200" b="1" dirty="0">
                <a:solidFill>
                  <a:srgbClr val="000514"/>
                </a:solidFill>
              </a:rPr>
              <a:t> till they reached </a:t>
            </a:r>
            <a:r>
              <a:rPr lang="en-US" sz="3200" b="1" dirty="0" err="1">
                <a:solidFill>
                  <a:srgbClr val="000514"/>
                </a:solidFill>
              </a:rPr>
              <a:t>Andrapolis</a:t>
            </a:r>
            <a:r>
              <a:rPr lang="en-US" sz="3200" b="1" dirty="0">
                <a:solidFill>
                  <a:srgbClr val="000514"/>
                </a:solidFill>
              </a:rPr>
              <a:t> (Gk. also called </a:t>
            </a:r>
            <a:r>
              <a:rPr lang="en-US" sz="3200" b="1" dirty="0" err="1">
                <a:solidFill>
                  <a:srgbClr val="000514"/>
                </a:solidFill>
              </a:rPr>
              <a:t>Sandaruk</a:t>
            </a:r>
            <a:r>
              <a:rPr lang="en-US" sz="3200" b="1" dirty="0">
                <a:solidFill>
                  <a:srgbClr val="000514"/>
                </a:solidFill>
              </a:rPr>
              <a:t>), a royal city. </a:t>
            </a:r>
            <a:r>
              <a:rPr lang="en-US" sz="3200" dirty="0">
                <a:solidFill>
                  <a:schemeClr val="bg2"/>
                </a:solidFill>
                <a:latin typeface="Arial Black" charset="0"/>
                <a:cs typeface="Arial Black" charset="0"/>
              </a:rPr>
              <a:t>”</a:t>
            </a:r>
            <a:endParaRPr lang="en-US" sz="3200" dirty="0"/>
          </a:p>
        </p:txBody>
      </p:sp>
    </p:spTree>
    <p:extLst>
      <p:ext uri="{BB962C8B-B14F-4D97-AF65-F5344CB8AC3E}">
        <p14:creationId xmlns:p14="http://schemas.microsoft.com/office/powerpoint/2010/main" val="4207536759"/>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descr="Transasia_trade_routes_1stC_CE_gr2.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76200"/>
            <a:ext cx="91440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Text Box 7"/>
          <p:cNvSpPr txBox="1">
            <a:spLocks noChangeArrowheads="1"/>
          </p:cNvSpPr>
          <p:nvPr/>
        </p:nvSpPr>
        <p:spPr bwMode="auto">
          <a:xfrm>
            <a:off x="1509713" y="609600"/>
            <a:ext cx="9144001" cy="4587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dirty="0" err="1">
                <a:latin typeface="Tahoma" charset="0"/>
              </a:rPr>
              <a:t>Transasia</a:t>
            </a:r>
            <a:r>
              <a:rPr lang="en-US" dirty="0">
                <a:latin typeface="Tahoma" charset="0"/>
              </a:rPr>
              <a:t> trade routes (First Century AD)</a:t>
            </a:r>
          </a:p>
        </p:txBody>
      </p:sp>
      <p:sp>
        <p:nvSpPr>
          <p:cNvPr id="5" name="Text Box 7"/>
          <p:cNvSpPr txBox="1">
            <a:spLocks noChangeArrowheads="1"/>
          </p:cNvSpPr>
          <p:nvPr/>
        </p:nvSpPr>
        <p:spPr bwMode="auto">
          <a:xfrm>
            <a:off x="1905000" y="1219200"/>
            <a:ext cx="8229600" cy="830997"/>
          </a:xfrm>
          <a:prstGeom prst="rect">
            <a:avLst/>
          </a:prstGeom>
          <a:solidFill>
            <a:srgbClr val="000000"/>
          </a:solidFill>
          <a:ln>
            <a:noFill/>
          </a:ln>
        </p:spPr>
        <p:txBody>
          <a:bodyPr>
            <a:spAutoFit/>
          </a:bodyPr>
          <a:lstStyle>
            <a:defPPr>
              <a:defRPr lang="en-US"/>
            </a:defPPr>
            <a:lvl1pPr algn="ctr">
              <a:defRPr sz="2400">
                <a:latin typeface="Tahoma"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dirty="0"/>
              <a:t>In the first century one ship was going from Egypt to India every three days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homasGrav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8958" y="381000"/>
            <a:ext cx="9137455" cy="6085545"/>
          </a:xfrm>
          <a:prstGeom prst="rect">
            <a:avLst/>
          </a:prstGeom>
        </p:spPr>
      </p:pic>
    </p:spTree>
    <p:extLst>
      <p:ext uri="{BB962C8B-B14F-4D97-AF65-F5344CB8AC3E}">
        <p14:creationId xmlns:p14="http://schemas.microsoft.com/office/powerpoint/2010/main" val="3569083049"/>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Ravi.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0"/>
            <a:ext cx="9144000" cy="6858000"/>
          </a:xfrm>
          <a:prstGeom prst="rect">
            <a:avLst/>
          </a:prstGeom>
        </p:spPr>
      </p:pic>
      <p:pic>
        <p:nvPicPr>
          <p:cNvPr id="4" name="Picture 3" descr="IndiaMap.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25058" y="303212"/>
            <a:ext cx="5136783" cy="5640388"/>
          </a:xfrm>
          <a:prstGeom prst="rect">
            <a:avLst/>
          </a:prstGeom>
        </p:spPr>
      </p:pic>
    </p:spTree>
    <p:extLst>
      <p:ext uri="{BB962C8B-B14F-4D97-AF65-F5344CB8AC3E}">
        <p14:creationId xmlns:p14="http://schemas.microsoft.com/office/powerpoint/2010/main" val="3839969834"/>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7" name="Picture 1" descr="turkey-map.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50838" y="-76200"/>
            <a:ext cx="11018838"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onut 2"/>
          <p:cNvSpPr/>
          <p:nvPr/>
        </p:nvSpPr>
        <p:spPr bwMode="auto">
          <a:xfrm>
            <a:off x="4648200" y="4419600"/>
            <a:ext cx="1295400" cy="12192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ntioch_1st_Century_Eastern_Secti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5" name="Rectangle 4"/>
          <p:cNvSpPr/>
          <p:nvPr/>
        </p:nvSpPr>
        <p:spPr>
          <a:xfrm>
            <a:off x="2743200" y="381000"/>
            <a:ext cx="6781800" cy="584776"/>
          </a:xfrm>
          <a:prstGeom prst="rect">
            <a:avLst/>
          </a:prstGeom>
          <a:solidFill>
            <a:srgbClr val="000514"/>
          </a:solidFill>
          <a:ln>
            <a:noFill/>
          </a:ln>
        </p:spPr>
        <p:txBody>
          <a:bodyPr wrap="square">
            <a:spAutoFit/>
          </a:bodyPr>
          <a:lstStyle/>
          <a:p>
            <a:pPr algn="ctr" fontAlgn="auto">
              <a:spcBef>
                <a:spcPts val="0"/>
              </a:spcBef>
              <a:spcAft>
                <a:spcPts val="0"/>
              </a:spcAft>
            </a:pPr>
            <a:r>
              <a:rPr lang="en-US" sz="3200" b="1" dirty="0">
                <a:ln w="25400">
                  <a:solidFill>
                    <a:srgbClr val="000000"/>
                  </a:solidFill>
                </a:ln>
                <a:effectLst>
                  <a:outerShdw blurRad="50800" dist="50800" dir="2700000" algn="tl" rotWithShape="0">
                    <a:srgbClr val="000000">
                      <a:alpha val="43000"/>
                    </a:srgbClr>
                  </a:outerShdw>
                </a:effectLst>
                <a:latin typeface="Arial"/>
                <a:cs typeface="Arial"/>
              </a:rPr>
              <a:t>CHURCH AT ANTIOCH</a:t>
            </a:r>
          </a:p>
        </p:txBody>
      </p:sp>
    </p:spTree>
    <p:extLst>
      <p:ext uri="{BB962C8B-B14F-4D97-AF65-F5344CB8AC3E}">
        <p14:creationId xmlns:p14="http://schemas.microsoft.com/office/powerpoint/2010/main" val="3897759057"/>
      </p:ext>
    </p:extLst>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3" name="Picture 3" descr="Saint Peter's Church in Syrian Antioc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2413" cy="6856810"/>
          </a:xfrm>
          <a:prstGeom prst="rect">
            <a:avLst/>
          </a:prstGeom>
          <a:solidFill>
            <a:srgbClr val="000514"/>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2743200" y="381000"/>
            <a:ext cx="6781800" cy="584776"/>
          </a:xfrm>
          <a:prstGeom prst="rect">
            <a:avLst/>
          </a:prstGeom>
          <a:solidFill>
            <a:srgbClr val="000000"/>
          </a:solidFill>
          <a:ln>
            <a:noFill/>
          </a:ln>
        </p:spPr>
        <p:txBody>
          <a:bodyPr>
            <a:spAutoFit/>
          </a:bodyPr>
          <a:lstStyle/>
          <a:p>
            <a:pPr algn="ctr"/>
            <a:r>
              <a:rPr lang="en-US" sz="3600" b="1" dirty="0">
                <a:latin typeface="Arial" panose="020B0604020202020204" pitchFamily="34" charset="0"/>
                <a:cs typeface="Arial" panose="020B0604020202020204" pitchFamily="34" charset="0"/>
              </a:rPr>
              <a:t>CHURCH AT ANTIOCH</a:t>
            </a:r>
          </a:p>
        </p:txBody>
      </p:sp>
      <p:sp>
        <p:nvSpPr>
          <p:cNvPr id="5" name="Text Box 7"/>
          <p:cNvSpPr txBox="1">
            <a:spLocks noChangeArrowheads="1"/>
          </p:cNvSpPr>
          <p:nvPr/>
        </p:nvSpPr>
        <p:spPr bwMode="auto">
          <a:xfrm>
            <a:off x="1676400" y="1219200"/>
            <a:ext cx="8915400" cy="1077218"/>
          </a:xfrm>
          <a:prstGeom prst="rect">
            <a:avLst/>
          </a:prstGeom>
          <a:solidFill>
            <a:srgbClr val="000000"/>
          </a:solidFill>
          <a:ln>
            <a:noFill/>
          </a:ln>
        </p:spPr>
        <p:txBody>
          <a:bodyPr>
            <a:spAutoFit/>
          </a:bodyPr>
          <a:lstStyle>
            <a:defPPr>
              <a:defRPr lang="en-US"/>
            </a:defPPr>
            <a:lvl1pPr algn="ctr">
              <a:defRPr sz="3600" b="1">
                <a:latin typeface="Arial" panose="020B0604020202020204" pitchFamily="34" charset="0"/>
                <a:cs typeface="Arial" panose="020B0604020202020204" pitchFamily="34" charset="0"/>
              </a:defRPr>
            </a:lvl1pPr>
          </a:lstStyle>
          <a:p>
            <a:r>
              <a:rPr lang="en-US" sz="3200" dirty="0"/>
              <a:t>The focus of western Christianity went from Antioch to Ephesus and then to Rome.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east-meets-wes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3247"/>
            <a:ext cx="12192000" cy="6834753"/>
          </a:xfrm>
          <a:prstGeom prst="rect">
            <a:avLst/>
          </a:prstGeom>
        </p:spPr>
      </p:pic>
      <p:sp>
        <p:nvSpPr>
          <p:cNvPr id="5" name="Rectangle 4"/>
          <p:cNvSpPr/>
          <p:nvPr/>
        </p:nvSpPr>
        <p:spPr>
          <a:xfrm>
            <a:off x="1828800" y="381000"/>
            <a:ext cx="8458200" cy="646331"/>
          </a:xfrm>
          <a:prstGeom prst="rect">
            <a:avLst/>
          </a:prstGeom>
          <a:solidFill>
            <a:srgbClr val="000514"/>
          </a:solidFill>
          <a:ln>
            <a:noFill/>
          </a:ln>
        </p:spPr>
        <p:txBody>
          <a:bodyPr wrap="square">
            <a:spAutoFit/>
          </a:bodyPr>
          <a:lstStyle/>
          <a:p>
            <a:pPr algn="ctr" fontAlgn="auto">
              <a:spcBef>
                <a:spcPts val="0"/>
              </a:spcBef>
              <a:spcAft>
                <a:spcPts val="0"/>
              </a:spcAft>
            </a:pPr>
            <a:r>
              <a:rPr lang="en-US" sz="3600" b="1" dirty="0">
                <a:ln w="25400">
                  <a:solidFill>
                    <a:srgbClr val="000000"/>
                  </a:solidFill>
                </a:ln>
                <a:effectLst>
                  <a:outerShdw blurRad="50800" dist="50800" dir="2700000" algn="tl" rotWithShape="0">
                    <a:srgbClr val="000000">
                      <a:alpha val="43000"/>
                    </a:srgbClr>
                  </a:outerShdw>
                </a:effectLst>
                <a:latin typeface="Arial"/>
                <a:cs typeface="Arial"/>
              </a:rPr>
              <a:t>ASIA'S MESSAGE TO EUROPE</a:t>
            </a:r>
          </a:p>
        </p:txBody>
      </p:sp>
      <p:sp>
        <p:nvSpPr>
          <p:cNvPr id="6"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Message from Brahma leader from Bengal </a:t>
            </a:r>
            <a:r>
              <a:rPr lang="en-US" sz="1800" i="1" dirty="0" err="1">
                <a:latin typeface="Arial Black" charset="0"/>
                <a:cs typeface="Arial Black" charset="0"/>
              </a:rPr>
              <a:t>Keshub</a:t>
            </a:r>
            <a:r>
              <a:rPr lang="en-US" sz="1800" i="1" dirty="0">
                <a:latin typeface="Arial Black" charset="0"/>
                <a:cs typeface="Arial Black" charset="0"/>
              </a:rPr>
              <a:t> Chandra </a:t>
            </a:r>
            <a:r>
              <a:rPr lang="en-US" sz="1800" i="1" dirty="0" err="1">
                <a:latin typeface="Arial Black" charset="0"/>
                <a:cs typeface="Arial Black" charset="0"/>
              </a:rPr>
              <a:t>Sen</a:t>
            </a:r>
            <a:r>
              <a:rPr lang="en-US" sz="1800" i="1" dirty="0">
                <a:latin typeface="Arial Black" charset="0"/>
                <a:cs typeface="Arial Black" charset="0"/>
              </a:rPr>
              <a:t> </a:t>
            </a:r>
          </a:p>
        </p:txBody>
      </p:sp>
      <p:sp>
        <p:nvSpPr>
          <p:cNvPr id="7" name="Text Box 7"/>
          <p:cNvSpPr txBox="1">
            <a:spLocks noChangeArrowheads="1"/>
          </p:cNvSpPr>
          <p:nvPr/>
        </p:nvSpPr>
        <p:spPr bwMode="auto">
          <a:xfrm>
            <a:off x="2209800" y="1371600"/>
            <a:ext cx="7772400" cy="2677656"/>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i="1" dirty="0">
                <a:latin typeface="Arial Black" charset="0"/>
                <a:cs typeface="Arial Black" charset="0"/>
              </a:rPr>
              <a:t>“But Asia is not only holy ground… </a:t>
            </a:r>
            <a:br>
              <a:rPr lang="en-US" sz="2800" i="1" dirty="0">
                <a:latin typeface="Arial Black" charset="0"/>
                <a:cs typeface="Arial Black" charset="0"/>
              </a:rPr>
            </a:br>
            <a:r>
              <a:rPr lang="en-US" sz="2800" i="1" dirty="0">
                <a:latin typeface="Arial Black" charset="0"/>
                <a:cs typeface="Arial Black" charset="0"/>
              </a:rPr>
              <a:t>In this one place you could count all leading prophets and all the great religious geniuses of the world. No great prophet was born outside the boundary of Asia.”</a:t>
            </a:r>
            <a:endParaRPr lang="en-US" sz="1800" i="1" dirty="0">
              <a:latin typeface="Arial Black" charset="0"/>
              <a:cs typeface="Arial Black" charset="0"/>
            </a:endParaRPr>
          </a:p>
        </p:txBody>
      </p:sp>
    </p:spTree>
    <p:extLst>
      <p:ext uri="{BB962C8B-B14F-4D97-AF65-F5344CB8AC3E}">
        <p14:creationId xmlns:p14="http://schemas.microsoft.com/office/powerpoint/2010/main" val="367191488"/>
      </p:ext>
    </p:extLst>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ntiochChurchInsid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4" name="Rectangle 3"/>
          <p:cNvSpPr/>
          <p:nvPr/>
        </p:nvSpPr>
        <p:spPr>
          <a:xfrm>
            <a:off x="2743200" y="381000"/>
            <a:ext cx="6781800" cy="584776"/>
          </a:xfrm>
          <a:prstGeom prst="rect">
            <a:avLst/>
          </a:prstGeom>
          <a:solidFill>
            <a:srgbClr val="000000"/>
          </a:solidFill>
          <a:ln>
            <a:noFill/>
          </a:ln>
        </p:spPr>
        <p:txBody>
          <a:bodyPr>
            <a:spAutoFit/>
          </a:bodyPr>
          <a:lstStyle/>
          <a:p>
            <a:pPr algn="ctr"/>
            <a:r>
              <a:rPr lang="en-US" sz="3600" b="1" dirty="0">
                <a:latin typeface="Arial" panose="020B0604020202020204" pitchFamily="34" charset="0"/>
                <a:cs typeface="Arial" panose="020B0604020202020204" pitchFamily="34" charset="0"/>
              </a:rPr>
              <a:t>CHURCH AT ANTIOCH</a:t>
            </a:r>
          </a:p>
        </p:txBody>
      </p:sp>
      <p:sp>
        <p:nvSpPr>
          <p:cNvPr id="5" name="Text Box 7"/>
          <p:cNvSpPr txBox="1">
            <a:spLocks noChangeArrowheads="1"/>
          </p:cNvSpPr>
          <p:nvPr/>
        </p:nvSpPr>
        <p:spPr bwMode="auto">
          <a:xfrm>
            <a:off x="1905000" y="1219200"/>
            <a:ext cx="8229600" cy="1569660"/>
          </a:xfrm>
          <a:prstGeom prst="rect">
            <a:avLst/>
          </a:prstGeom>
          <a:solidFill>
            <a:srgbClr val="000000"/>
          </a:solidFill>
          <a:ln>
            <a:noFill/>
          </a:ln>
        </p:spPr>
        <p:txBody>
          <a:bodyPr>
            <a:spAutoFit/>
          </a:bodyPr>
          <a:lstStyle>
            <a:defPPr>
              <a:defRPr lang="en-US"/>
            </a:defPPr>
            <a:lvl1pPr algn="ctr">
              <a:defRPr sz="3200" b="1">
                <a:latin typeface="Arial" panose="020B0604020202020204" pitchFamily="34" charset="0"/>
                <a:cs typeface="Arial" panose="020B0604020202020204" pitchFamily="34" charset="0"/>
              </a:defRPr>
            </a:lvl1pPr>
          </a:lstStyle>
          <a:p>
            <a:r>
              <a:rPr lang="en-US" dirty="0"/>
              <a:t>The focus of western Christianity went from Antioch to Ephesus and then to Rome.</a:t>
            </a:r>
          </a:p>
        </p:txBody>
      </p:sp>
      <p:sp>
        <p:nvSpPr>
          <p:cNvPr id="6" name="Text Box 7"/>
          <p:cNvSpPr txBox="1">
            <a:spLocks noChangeArrowheads="1"/>
          </p:cNvSpPr>
          <p:nvPr/>
        </p:nvSpPr>
        <p:spPr bwMode="auto">
          <a:xfrm>
            <a:off x="1905000" y="2773741"/>
            <a:ext cx="8229600" cy="2062103"/>
          </a:xfrm>
          <a:prstGeom prst="rect">
            <a:avLst/>
          </a:prstGeom>
          <a:solidFill>
            <a:srgbClr val="000000"/>
          </a:solidFill>
          <a:ln>
            <a:noFill/>
          </a:ln>
        </p:spPr>
        <p:txBody>
          <a:bodyPr>
            <a:spAutoFit/>
          </a:bodyPr>
          <a:lstStyle>
            <a:defPPr>
              <a:defRPr lang="en-US"/>
            </a:defPPr>
            <a:lvl1pPr algn="ctr">
              <a:defRPr sz="3200" b="1">
                <a:latin typeface="Arial" panose="020B0604020202020204" pitchFamily="34" charset="0"/>
                <a:cs typeface="Arial" panose="020B0604020202020204" pitchFamily="34" charset="0"/>
              </a:defRPr>
            </a:lvl1pPr>
          </a:lstStyle>
          <a:p>
            <a:r>
              <a:rPr lang="en-US" dirty="0"/>
              <a:t>According to tradition when Jesus had a little child sit on His knee in Matthew 18 it was Ignatius who became the third bishop of Antioch. </a:t>
            </a:r>
          </a:p>
        </p:txBody>
      </p:sp>
    </p:spTree>
    <p:extLst>
      <p:ext uri="{BB962C8B-B14F-4D97-AF65-F5344CB8AC3E}">
        <p14:creationId xmlns:p14="http://schemas.microsoft.com/office/powerpoint/2010/main" val="28151241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ntiochChurchInsid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4" name="Rectangle 3"/>
          <p:cNvSpPr/>
          <p:nvPr/>
        </p:nvSpPr>
        <p:spPr>
          <a:xfrm>
            <a:off x="2743200" y="381000"/>
            <a:ext cx="6781800" cy="584776"/>
          </a:xfrm>
          <a:prstGeom prst="rect">
            <a:avLst/>
          </a:prstGeom>
          <a:solidFill>
            <a:srgbClr val="000000"/>
          </a:solidFill>
          <a:ln>
            <a:noFill/>
          </a:ln>
        </p:spPr>
        <p:txBody>
          <a:bodyPr>
            <a:spAutoFit/>
          </a:bodyPr>
          <a:lstStyle/>
          <a:p>
            <a:pPr algn="ctr"/>
            <a:r>
              <a:rPr lang="en-US" sz="3600" b="1" dirty="0">
                <a:latin typeface="Arial" panose="020B0604020202020204" pitchFamily="34" charset="0"/>
                <a:cs typeface="Arial" panose="020B0604020202020204" pitchFamily="34" charset="0"/>
              </a:rPr>
              <a:t>CHURCH AT ANTIOCH</a:t>
            </a:r>
          </a:p>
        </p:txBody>
      </p:sp>
    </p:spTree>
    <p:extLst>
      <p:ext uri="{BB962C8B-B14F-4D97-AF65-F5344CB8AC3E}">
        <p14:creationId xmlns:p14="http://schemas.microsoft.com/office/powerpoint/2010/main" val="1710731284"/>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urchFather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82238" y="-1"/>
            <a:ext cx="9240449" cy="6856413"/>
          </a:xfrm>
          <a:prstGeom prst="rect">
            <a:avLst/>
          </a:prstGeom>
        </p:spPr>
      </p:pic>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600" b="1" dirty="0">
                <a:latin typeface="Arial" panose="020B0604020202020204" pitchFamily="34" charset="0"/>
                <a:cs typeface="Arial" panose="020B0604020202020204" pitchFamily="34" charset="0"/>
              </a:rPr>
              <a:t>ANCIENT SYRIAN CHURCH</a:t>
            </a:r>
          </a:p>
        </p:txBody>
      </p:sp>
      <p:sp>
        <p:nvSpPr>
          <p:cNvPr id="1331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a:latin typeface="Arial Black" charset="0"/>
                <a:cs typeface="Arial Black" charset="0"/>
              </a:rPr>
              <a:t>Chapel of St. Ananias, Damascas, Syria</a:t>
            </a:r>
          </a:p>
        </p:txBody>
      </p:sp>
    </p:spTree>
    <p:extLst>
      <p:ext uri="{BB962C8B-B14F-4D97-AF65-F5344CB8AC3E}">
        <p14:creationId xmlns:p14="http://schemas.microsoft.com/office/powerpoint/2010/main" val="274914884"/>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307981"/>
      </p:ext>
    </p:ext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urchFather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82238" y="-1"/>
            <a:ext cx="9240449" cy="6856413"/>
          </a:xfrm>
          <a:prstGeom prst="rect">
            <a:avLst/>
          </a:prstGeom>
        </p:spPr>
      </p:pic>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600" b="1" dirty="0">
                <a:latin typeface="Arial" panose="020B0604020202020204" pitchFamily="34" charset="0"/>
                <a:cs typeface="Arial" panose="020B0604020202020204" pitchFamily="34" charset="0"/>
              </a:rPr>
              <a:t>ASIAN CHURCH HISTORY</a:t>
            </a:r>
          </a:p>
        </p:txBody>
      </p:sp>
      <p:sp>
        <p:nvSpPr>
          <p:cNvPr id="1331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a:latin typeface="Arial Black" charset="0"/>
                <a:cs typeface="Arial Black" charset="0"/>
              </a:rPr>
              <a:t>Chapel of St. Ananias, Damascas, Syria</a:t>
            </a:r>
          </a:p>
        </p:txBody>
      </p:sp>
    </p:spTree>
    <p:extLst>
      <p:ext uri="{BB962C8B-B14F-4D97-AF65-F5344CB8AC3E}">
        <p14:creationId xmlns:p14="http://schemas.microsoft.com/office/powerpoint/2010/main" val="2440292948"/>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siaMapBlank.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894238"/>
            <a:ext cx="9144000" cy="5811362"/>
          </a:xfrm>
          <a:prstGeom prst="rect">
            <a:avLst/>
          </a:prstGeom>
        </p:spPr>
      </p:pic>
      <p:sp>
        <p:nvSpPr>
          <p:cNvPr id="6" name="TextBox 5"/>
          <p:cNvSpPr txBox="1"/>
          <p:nvPr/>
        </p:nvSpPr>
        <p:spPr>
          <a:xfrm>
            <a:off x="5528734" y="2751261"/>
            <a:ext cx="948267" cy="800219"/>
          </a:xfrm>
          <a:prstGeom prst="rect">
            <a:avLst/>
          </a:prstGeom>
          <a:noFill/>
        </p:spPr>
        <p:txBody>
          <a:bodyPr wrap="square" rtlCol="0">
            <a:spAutoFit/>
          </a:bodyPr>
          <a:lstStyle/>
          <a:p>
            <a:pPr algn="ctr"/>
            <a:r>
              <a:rPr lang="en-US" sz="1100" b="1" dirty="0" err="1">
                <a:solidFill>
                  <a:schemeClr val="bg2"/>
                </a:solidFill>
              </a:rPr>
              <a:t>Lumbini</a:t>
            </a:r>
            <a:endParaRPr lang="en-US" sz="1100" b="1" dirty="0">
              <a:solidFill>
                <a:schemeClr val="bg2"/>
              </a:solidFill>
            </a:endParaRPr>
          </a:p>
          <a:p>
            <a:pPr algn="ctr"/>
            <a:r>
              <a:rPr lang="en-US" sz="1100" b="1" dirty="0">
                <a:solidFill>
                  <a:schemeClr val="bg2"/>
                </a:solidFill>
              </a:rPr>
              <a:t>NEPAL</a:t>
            </a:r>
          </a:p>
          <a:p>
            <a:pPr algn="ctr"/>
            <a:r>
              <a:rPr lang="en-US" sz="2400" dirty="0">
                <a:solidFill>
                  <a:schemeClr val="bg2"/>
                </a:solidFill>
              </a:rPr>
              <a:t>.</a:t>
            </a:r>
          </a:p>
        </p:txBody>
      </p:sp>
      <p:sp>
        <p:nvSpPr>
          <p:cNvPr id="7" name="Donut 6"/>
          <p:cNvSpPr/>
          <p:nvPr/>
        </p:nvSpPr>
        <p:spPr bwMode="auto">
          <a:xfrm>
            <a:off x="5548489" y="2646838"/>
            <a:ext cx="914400" cy="914400"/>
          </a:xfrm>
          <a:prstGeom prst="donut">
            <a:avLst>
              <a:gd name="adj" fmla="val 10603"/>
            </a:avLst>
          </a:prstGeom>
          <a:solidFill>
            <a:srgbClr val="E8C83C"/>
          </a:solidFill>
          <a:ln w="9525" cap="flat" cmpd="sng" algn="ctr">
            <a:solidFill>
              <a:srgbClr val="E8C83C"/>
            </a:solidFill>
            <a:prstDash val="solid"/>
            <a:round/>
            <a:headEnd type="none" w="med" len="med"/>
            <a:tailEnd type="none" w="med" len="med"/>
          </a:ln>
          <a:effectLst/>
        </p:spPr>
        <p:txBody>
          <a:bodyPr/>
          <a:lstStyle/>
          <a:p>
            <a:pPr>
              <a:defRPr/>
            </a:pPr>
            <a:endParaRPr lang="en-US"/>
          </a:p>
        </p:txBody>
      </p:sp>
      <p:sp>
        <p:nvSpPr>
          <p:cNvPr id="8" name="TextBox 7"/>
          <p:cNvSpPr txBox="1"/>
          <p:nvPr/>
        </p:nvSpPr>
        <p:spPr>
          <a:xfrm>
            <a:off x="1967090" y="4704238"/>
            <a:ext cx="1100667" cy="261610"/>
          </a:xfrm>
          <a:prstGeom prst="rect">
            <a:avLst/>
          </a:prstGeom>
          <a:noFill/>
        </p:spPr>
        <p:txBody>
          <a:bodyPr wrap="square" rtlCol="0">
            <a:spAutoFit/>
          </a:bodyPr>
          <a:lstStyle/>
          <a:p>
            <a:r>
              <a:rPr lang="en-US" sz="1100" b="1" dirty="0">
                <a:solidFill>
                  <a:schemeClr val="bg2"/>
                </a:solidFill>
              </a:rPr>
              <a:t>BUDDHISM</a:t>
            </a:r>
          </a:p>
        </p:txBody>
      </p:sp>
      <p:sp>
        <p:nvSpPr>
          <p:cNvPr id="9" name="Donut 8"/>
          <p:cNvSpPr/>
          <p:nvPr/>
        </p:nvSpPr>
        <p:spPr bwMode="auto">
          <a:xfrm>
            <a:off x="1667256" y="4704238"/>
            <a:ext cx="274320" cy="274320"/>
          </a:xfrm>
          <a:prstGeom prst="donut">
            <a:avLst>
              <a:gd name="adj" fmla="val 10603"/>
            </a:avLst>
          </a:prstGeom>
          <a:solidFill>
            <a:srgbClr val="E8C83C"/>
          </a:solidFill>
          <a:ln w="38100" cap="flat" cmpd="sng" algn="ctr">
            <a:solidFill>
              <a:srgbClr val="E8C83C"/>
            </a:solidFill>
            <a:prstDash val="solid"/>
            <a:round/>
            <a:headEnd type="none" w="med" len="med"/>
            <a:tailEnd type="none" w="med" len="med"/>
          </a:ln>
          <a:effectLst/>
        </p:spPr>
        <p:txBody>
          <a:bodyPr/>
          <a:lstStyle/>
          <a:p>
            <a:pPr>
              <a:defRPr/>
            </a:pPr>
            <a:endParaRPr lang="en-US"/>
          </a:p>
        </p:txBody>
      </p:sp>
      <p:sp>
        <p:nvSpPr>
          <p:cNvPr id="12" name="TextBox 11"/>
          <p:cNvSpPr txBox="1"/>
          <p:nvPr/>
        </p:nvSpPr>
        <p:spPr>
          <a:xfrm>
            <a:off x="8119534" y="2308171"/>
            <a:ext cx="948267" cy="630942"/>
          </a:xfrm>
          <a:prstGeom prst="rect">
            <a:avLst/>
          </a:prstGeom>
          <a:noFill/>
        </p:spPr>
        <p:txBody>
          <a:bodyPr wrap="square" rtlCol="0">
            <a:spAutoFit/>
          </a:bodyPr>
          <a:lstStyle/>
          <a:p>
            <a:pPr algn="ctr"/>
            <a:r>
              <a:rPr lang="en-US" sz="1100" b="1" dirty="0" err="1">
                <a:solidFill>
                  <a:schemeClr val="bg2"/>
                </a:solidFill>
              </a:rPr>
              <a:t>Qufu</a:t>
            </a:r>
            <a:r>
              <a:rPr lang="en-US" sz="2400" dirty="0">
                <a:solidFill>
                  <a:schemeClr val="bg2"/>
                </a:solidFill>
              </a:rPr>
              <a:t>.</a:t>
            </a:r>
          </a:p>
          <a:p>
            <a:pPr algn="ctr"/>
            <a:r>
              <a:rPr lang="en-US" sz="1100" b="1" dirty="0">
                <a:solidFill>
                  <a:schemeClr val="bg2"/>
                </a:solidFill>
              </a:rPr>
              <a:t>CHINA</a:t>
            </a:r>
            <a:endParaRPr lang="en-US" sz="1100" dirty="0">
              <a:solidFill>
                <a:schemeClr val="bg2"/>
              </a:solidFill>
            </a:endParaRPr>
          </a:p>
        </p:txBody>
      </p:sp>
      <p:sp>
        <p:nvSpPr>
          <p:cNvPr id="13" name="Donut 12"/>
          <p:cNvSpPr/>
          <p:nvPr/>
        </p:nvSpPr>
        <p:spPr bwMode="auto">
          <a:xfrm>
            <a:off x="8153400" y="2265838"/>
            <a:ext cx="914400" cy="914400"/>
          </a:xfrm>
          <a:prstGeom prst="donut">
            <a:avLst>
              <a:gd name="adj" fmla="val 10603"/>
            </a:avLst>
          </a:prstGeom>
          <a:solidFill>
            <a:schemeClr val="accent2">
              <a:lumMod val="75000"/>
            </a:schemeClr>
          </a:solidFill>
          <a:ln w="9525" cap="flat" cmpd="sng" algn="ctr">
            <a:solidFill>
              <a:schemeClr val="accent2">
                <a:lumMod val="75000"/>
              </a:schemeClr>
            </a:solidFill>
            <a:prstDash val="solid"/>
            <a:round/>
            <a:headEnd type="none" w="med" len="med"/>
            <a:tailEnd type="none" w="med" len="med"/>
          </a:ln>
          <a:effectLst/>
        </p:spPr>
        <p:txBody>
          <a:bodyPr/>
          <a:lstStyle/>
          <a:p>
            <a:pPr>
              <a:defRPr/>
            </a:pPr>
            <a:endParaRPr lang="en-US"/>
          </a:p>
        </p:txBody>
      </p:sp>
      <p:sp>
        <p:nvSpPr>
          <p:cNvPr id="14" name="TextBox 13"/>
          <p:cNvSpPr txBox="1"/>
          <p:nvPr/>
        </p:nvSpPr>
        <p:spPr>
          <a:xfrm>
            <a:off x="1962122" y="5042906"/>
            <a:ext cx="1314478" cy="253916"/>
          </a:xfrm>
          <a:prstGeom prst="rect">
            <a:avLst/>
          </a:prstGeom>
          <a:noFill/>
        </p:spPr>
        <p:txBody>
          <a:bodyPr wrap="square" rtlCol="0">
            <a:spAutoFit/>
          </a:bodyPr>
          <a:lstStyle/>
          <a:p>
            <a:r>
              <a:rPr lang="en-US" sz="1050" b="1" dirty="0">
                <a:solidFill>
                  <a:schemeClr val="bg2"/>
                </a:solidFill>
              </a:rPr>
              <a:t>CONFUCIANISM</a:t>
            </a:r>
          </a:p>
        </p:txBody>
      </p:sp>
      <p:sp>
        <p:nvSpPr>
          <p:cNvPr id="15" name="Donut 14"/>
          <p:cNvSpPr/>
          <p:nvPr/>
        </p:nvSpPr>
        <p:spPr bwMode="auto">
          <a:xfrm>
            <a:off x="1662289" y="5042905"/>
            <a:ext cx="274320" cy="274320"/>
          </a:xfrm>
          <a:prstGeom prst="donut">
            <a:avLst>
              <a:gd name="adj" fmla="val 10603"/>
            </a:avLst>
          </a:prstGeom>
          <a:solidFill>
            <a:schemeClr val="tx2">
              <a:lumMod val="50000"/>
            </a:schemeClr>
          </a:solidFill>
          <a:ln w="38100" cap="flat" cmpd="sng" algn="ctr">
            <a:solidFill>
              <a:schemeClr val="accent2">
                <a:lumMod val="75000"/>
              </a:schemeClr>
            </a:solidFill>
            <a:prstDash val="solid"/>
            <a:round/>
            <a:headEnd type="none" w="med" len="med"/>
            <a:tailEnd type="none" w="med" len="med"/>
          </a:ln>
          <a:effectLst/>
        </p:spPr>
        <p:txBody>
          <a:bodyPr/>
          <a:lstStyle/>
          <a:p>
            <a:pPr>
              <a:defRPr/>
            </a:pPr>
            <a:endParaRPr lang="en-US"/>
          </a:p>
        </p:txBody>
      </p:sp>
      <p:sp>
        <p:nvSpPr>
          <p:cNvPr id="16" name="TextBox 15"/>
          <p:cNvSpPr txBox="1"/>
          <p:nvPr/>
        </p:nvSpPr>
        <p:spPr>
          <a:xfrm>
            <a:off x="5376334" y="3222572"/>
            <a:ext cx="948267" cy="800219"/>
          </a:xfrm>
          <a:prstGeom prst="rect">
            <a:avLst/>
          </a:prstGeom>
          <a:noFill/>
        </p:spPr>
        <p:txBody>
          <a:bodyPr wrap="square" rtlCol="0">
            <a:spAutoFit/>
          </a:bodyPr>
          <a:lstStyle/>
          <a:p>
            <a:pPr algn="ctr"/>
            <a:r>
              <a:rPr lang="en-US" sz="2400" dirty="0">
                <a:solidFill>
                  <a:schemeClr val="bg2"/>
                </a:solidFill>
              </a:rPr>
              <a:t>.</a:t>
            </a:r>
          </a:p>
          <a:p>
            <a:pPr algn="ctr"/>
            <a:r>
              <a:rPr lang="en-US" sz="1100" b="1" dirty="0" err="1">
                <a:solidFill>
                  <a:schemeClr val="bg2"/>
                </a:solidFill>
              </a:rPr>
              <a:t>Ayodhya</a:t>
            </a:r>
            <a:endParaRPr lang="en-US" sz="1100" b="1" dirty="0">
              <a:solidFill>
                <a:schemeClr val="bg2"/>
              </a:solidFill>
            </a:endParaRPr>
          </a:p>
          <a:p>
            <a:pPr algn="ctr"/>
            <a:r>
              <a:rPr lang="en-US" sz="1100" b="1" dirty="0">
                <a:solidFill>
                  <a:schemeClr val="bg2"/>
                </a:solidFill>
              </a:rPr>
              <a:t>INDIA</a:t>
            </a:r>
            <a:endParaRPr lang="en-US" sz="1100" dirty="0">
              <a:solidFill>
                <a:schemeClr val="bg2"/>
              </a:solidFill>
            </a:endParaRPr>
          </a:p>
        </p:txBody>
      </p:sp>
      <p:sp>
        <p:nvSpPr>
          <p:cNvPr id="17" name="Donut 16"/>
          <p:cNvSpPr/>
          <p:nvPr/>
        </p:nvSpPr>
        <p:spPr bwMode="auto">
          <a:xfrm>
            <a:off x="5381978" y="3437060"/>
            <a:ext cx="914400" cy="914400"/>
          </a:xfrm>
          <a:prstGeom prst="donut">
            <a:avLst>
              <a:gd name="adj" fmla="val 10603"/>
            </a:avLst>
          </a:prstGeom>
          <a:solidFill>
            <a:srgbClr val="D25401"/>
          </a:solidFill>
          <a:ln w="9525" cap="flat" cmpd="sng" algn="ctr">
            <a:solidFill>
              <a:srgbClr val="D25401"/>
            </a:solidFill>
            <a:prstDash val="solid"/>
            <a:round/>
            <a:headEnd type="none" w="med" len="med"/>
            <a:tailEnd type="none" w="med" len="med"/>
          </a:ln>
          <a:effectLst/>
        </p:spPr>
        <p:txBody>
          <a:bodyPr/>
          <a:lstStyle/>
          <a:p>
            <a:pPr>
              <a:defRPr/>
            </a:pPr>
            <a:endParaRPr lang="en-US"/>
          </a:p>
        </p:txBody>
      </p:sp>
      <p:sp>
        <p:nvSpPr>
          <p:cNvPr id="18" name="TextBox 17"/>
          <p:cNvSpPr txBox="1"/>
          <p:nvPr/>
        </p:nvSpPr>
        <p:spPr>
          <a:xfrm>
            <a:off x="1962122" y="5378185"/>
            <a:ext cx="1314478" cy="261610"/>
          </a:xfrm>
          <a:prstGeom prst="rect">
            <a:avLst/>
          </a:prstGeom>
          <a:noFill/>
        </p:spPr>
        <p:txBody>
          <a:bodyPr wrap="square" rtlCol="0">
            <a:spAutoFit/>
          </a:bodyPr>
          <a:lstStyle/>
          <a:p>
            <a:r>
              <a:rPr lang="en-US" sz="1100" b="1" dirty="0">
                <a:solidFill>
                  <a:schemeClr val="bg2"/>
                </a:solidFill>
              </a:rPr>
              <a:t>HINDUSIM</a:t>
            </a:r>
          </a:p>
        </p:txBody>
      </p:sp>
      <p:sp>
        <p:nvSpPr>
          <p:cNvPr id="19" name="Donut 18"/>
          <p:cNvSpPr/>
          <p:nvPr/>
        </p:nvSpPr>
        <p:spPr bwMode="auto">
          <a:xfrm>
            <a:off x="1662289" y="5378185"/>
            <a:ext cx="274320" cy="274320"/>
          </a:xfrm>
          <a:prstGeom prst="donut">
            <a:avLst>
              <a:gd name="adj" fmla="val 10603"/>
            </a:avLst>
          </a:prstGeom>
          <a:solidFill>
            <a:srgbClr val="D25401"/>
          </a:solidFill>
          <a:ln w="38100" cap="flat" cmpd="sng" algn="ctr">
            <a:solidFill>
              <a:srgbClr val="D25401"/>
            </a:solidFill>
            <a:prstDash val="solid"/>
            <a:round/>
            <a:headEnd type="none" w="med" len="med"/>
            <a:tailEnd type="none" w="med" len="med"/>
          </a:ln>
          <a:effectLst/>
        </p:spPr>
        <p:txBody>
          <a:bodyPr/>
          <a:lstStyle/>
          <a:p>
            <a:pPr>
              <a:defRPr/>
            </a:pPr>
            <a:endParaRPr lang="en-US"/>
          </a:p>
        </p:txBody>
      </p:sp>
      <p:sp>
        <p:nvSpPr>
          <p:cNvPr id="20" name="TextBox 19"/>
          <p:cNvSpPr txBox="1"/>
          <p:nvPr/>
        </p:nvSpPr>
        <p:spPr>
          <a:xfrm>
            <a:off x="2480734" y="3582342"/>
            <a:ext cx="948267" cy="969496"/>
          </a:xfrm>
          <a:prstGeom prst="rect">
            <a:avLst/>
          </a:prstGeom>
          <a:noFill/>
        </p:spPr>
        <p:txBody>
          <a:bodyPr wrap="square" rtlCol="0">
            <a:spAutoFit/>
          </a:bodyPr>
          <a:lstStyle/>
          <a:p>
            <a:pPr algn="ctr"/>
            <a:r>
              <a:rPr lang="en-US" sz="1100" b="1" dirty="0">
                <a:solidFill>
                  <a:schemeClr val="bg2"/>
                </a:solidFill>
              </a:rPr>
              <a:t>Mecca</a:t>
            </a:r>
          </a:p>
          <a:p>
            <a:pPr algn="ctr"/>
            <a:r>
              <a:rPr lang="en-US" sz="1100" b="1" dirty="0">
                <a:solidFill>
                  <a:schemeClr val="bg2"/>
                </a:solidFill>
              </a:rPr>
              <a:t>SAUDI ARABIA</a:t>
            </a:r>
          </a:p>
          <a:p>
            <a:pPr algn="ctr"/>
            <a:r>
              <a:rPr lang="en-US" sz="2400" dirty="0">
                <a:solidFill>
                  <a:schemeClr val="bg2"/>
                </a:solidFill>
              </a:rPr>
              <a:t> </a:t>
            </a:r>
          </a:p>
        </p:txBody>
      </p:sp>
      <p:sp>
        <p:nvSpPr>
          <p:cNvPr id="21" name="Donut 20"/>
          <p:cNvSpPr/>
          <p:nvPr/>
        </p:nvSpPr>
        <p:spPr bwMode="auto">
          <a:xfrm>
            <a:off x="2452511" y="3470927"/>
            <a:ext cx="914400" cy="914400"/>
          </a:xfrm>
          <a:prstGeom prst="donut">
            <a:avLst>
              <a:gd name="adj" fmla="val 10603"/>
            </a:avLst>
          </a:prstGeom>
          <a:solidFill>
            <a:srgbClr val="008000"/>
          </a:solidFill>
          <a:ln w="9525" cap="flat" cmpd="sng" algn="ctr">
            <a:solidFill>
              <a:srgbClr val="008000"/>
            </a:solidFill>
            <a:prstDash val="solid"/>
            <a:round/>
            <a:headEnd type="none" w="med" len="med"/>
            <a:tailEnd type="none" w="med" len="med"/>
          </a:ln>
          <a:effectLst/>
        </p:spPr>
        <p:txBody>
          <a:bodyPr/>
          <a:lstStyle/>
          <a:p>
            <a:pPr>
              <a:defRPr/>
            </a:pPr>
            <a:endParaRPr lang="en-US"/>
          </a:p>
        </p:txBody>
      </p:sp>
      <p:sp>
        <p:nvSpPr>
          <p:cNvPr id="22" name="TextBox 21"/>
          <p:cNvSpPr txBox="1"/>
          <p:nvPr/>
        </p:nvSpPr>
        <p:spPr>
          <a:xfrm>
            <a:off x="2175934" y="3695063"/>
            <a:ext cx="948267" cy="461665"/>
          </a:xfrm>
          <a:prstGeom prst="rect">
            <a:avLst/>
          </a:prstGeom>
          <a:noFill/>
        </p:spPr>
        <p:txBody>
          <a:bodyPr wrap="square" rtlCol="0">
            <a:spAutoFit/>
          </a:bodyPr>
          <a:lstStyle/>
          <a:p>
            <a:pPr algn="ctr"/>
            <a:r>
              <a:rPr lang="en-US" sz="2400" dirty="0">
                <a:solidFill>
                  <a:schemeClr val="bg2"/>
                </a:solidFill>
              </a:rPr>
              <a:t>. </a:t>
            </a:r>
          </a:p>
        </p:txBody>
      </p:sp>
      <p:sp>
        <p:nvSpPr>
          <p:cNvPr id="23" name="TextBox 22"/>
          <p:cNvSpPr txBox="1"/>
          <p:nvPr/>
        </p:nvSpPr>
        <p:spPr>
          <a:xfrm>
            <a:off x="1962122" y="5716852"/>
            <a:ext cx="1314478" cy="261610"/>
          </a:xfrm>
          <a:prstGeom prst="rect">
            <a:avLst/>
          </a:prstGeom>
          <a:noFill/>
        </p:spPr>
        <p:txBody>
          <a:bodyPr wrap="square" rtlCol="0">
            <a:spAutoFit/>
          </a:bodyPr>
          <a:lstStyle/>
          <a:p>
            <a:r>
              <a:rPr lang="en-US" sz="1100" b="1" dirty="0">
                <a:solidFill>
                  <a:schemeClr val="bg2"/>
                </a:solidFill>
              </a:rPr>
              <a:t>ISLAM</a:t>
            </a:r>
          </a:p>
        </p:txBody>
      </p:sp>
      <p:sp>
        <p:nvSpPr>
          <p:cNvPr id="24" name="Donut 23"/>
          <p:cNvSpPr/>
          <p:nvPr/>
        </p:nvSpPr>
        <p:spPr bwMode="auto">
          <a:xfrm>
            <a:off x="1662289" y="5716852"/>
            <a:ext cx="274320" cy="274320"/>
          </a:xfrm>
          <a:prstGeom prst="donut">
            <a:avLst>
              <a:gd name="adj" fmla="val 10603"/>
            </a:avLst>
          </a:prstGeom>
          <a:solidFill>
            <a:srgbClr val="D25401"/>
          </a:solidFill>
          <a:ln w="38100" cap="flat" cmpd="sng" algn="ctr">
            <a:solidFill>
              <a:srgbClr val="008000"/>
            </a:solidFill>
            <a:prstDash val="solid"/>
            <a:round/>
            <a:headEnd type="none" w="med" len="med"/>
            <a:tailEnd type="none" w="med" len="med"/>
          </a:ln>
          <a:effectLst/>
        </p:spPr>
        <p:txBody>
          <a:bodyPr/>
          <a:lstStyle/>
          <a:p>
            <a:pPr>
              <a:defRPr/>
            </a:pPr>
            <a:endParaRPr lang="en-US"/>
          </a:p>
        </p:txBody>
      </p:sp>
      <p:sp>
        <p:nvSpPr>
          <p:cNvPr id="25" name="Donut 24"/>
          <p:cNvSpPr/>
          <p:nvPr/>
        </p:nvSpPr>
        <p:spPr bwMode="auto">
          <a:xfrm>
            <a:off x="2923822" y="2655304"/>
            <a:ext cx="914400" cy="914400"/>
          </a:xfrm>
          <a:prstGeom prst="donut">
            <a:avLst>
              <a:gd name="adj" fmla="val 10603"/>
            </a:avLst>
          </a:prstGeom>
          <a:solidFill>
            <a:schemeClr val="tx2">
              <a:lumMod val="50000"/>
            </a:schemeClr>
          </a:solidFill>
          <a:ln w="9525" cap="flat" cmpd="sng" algn="ctr">
            <a:solidFill>
              <a:schemeClr val="tx2">
                <a:lumMod val="50000"/>
              </a:schemeClr>
            </a:solidFill>
            <a:prstDash val="solid"/>
            <a:round/>
            <a:headEnd type="none" w="med" len="med"/>
            <a:tailEnd type="none" w="med" len="med"/>
          </a:ln>
          <a:effectLst/>
        </p:spPr>
        <p:txBody>
          <a:bodyPr/>
          <a:lstStyle/>
          <a:p>
            <a:pPr>
              <a:defRPr/>
            </a:pPr>
            <a:endParaRPr lang="en-US"/>
          </a:p>
        </p:txBody>
      </p:sp>
      <p:sp>
        <p:nvSpPr>
          <p:cNvPr id="26" name="TextBox 25"/>
          <p:cNvSpPr txBox="1"/>
          <p:nvPr/>
        </p:nvSpPr>
        <p:spPr>
          <a:xfrm>
            <a:off x="2695223" y="2904841"/>
            <a:ext cx="948267" cy="461665"/>
          </a:xfrm>
          <a:prstGeom prst="rect">
            <a:avLst/>
          </a:prstGeom>
          <a:noFill/>
        </p:spPr>
        <p:txBody>
          <a:bodyPr wrap="square" rtlCol="0">
            <a:spAutoFit/>
          </a:bodyPr>
          <a:lstStyle/>
          <a:p>
            <a:pPr algn="ctr"/>
            <a:r>
              <a:rPr lang="en-US" sz="2400" dirty="0">
                <a:solidFill>
                  <a:schemeClr val="bg2"/>
                </a:solidFill>
              </a:rPr>
              <a:t>. </a:t>
            </a:r>
          </a:p>
        </p:txBody>
      </p:sp>
      <p:sp>
        <p:nvSpPr>
          <p:cNvPr id="28" name="TextBox 27"/>
          <p:cNvSpPr txBox="1"/>
          <p:nvPr/>
        </p:nvSpPr>
        <p:spPr>
          <a:xfrm>
            <a:off x="2946400" y="2850038"/>
            <a:ext cx="948267" cy="430887"/>
          </a:xfrm>
          <a:prstGeom prst="rect">
            <a:avLst/>
          </a:prstGeom>
          <a:noFill/>
        </p:spPr>
        <p:txBody>
          <a:bodyPr wrap="square" rtlCol="0">
            <a:spAutoFit/>
          </a:bodyPr>
          <a:lstStyle/>
          <a:p>
            <a:pPr algn="ctr"/>
            <a:r>
              <a:rPr lang="en-US" sz="1100" b="1" dirty="0">
                <a:solidFill>
                  <a:schemeClr val="bg2"/>
                </a:solidFill>
              </a:rPr>
              <a:t>Ur,</a:t>
            </a:r>
          </a:p>
          <a:p>
            <a:pPr algn="ctr"/>
            <a:r>
              <a:rPr lang="en-US" sz="1100" b="1" dirty="0">
                <a:solidFill>
                  <a:schemeClr val="bg2"/>
                </a:solidFill>
              </a:rPr>
              <a:t>IRAQ</a:t>
            </a:r>
            <a:endParaRPr lang="en-US" sz="2400" dirty="0">
              <a:solidFill>
                <a:schemeClr val="bg2"/>
              </a:solidFill>
            </a:endParaRPr>
          </a:p>
        </p:txBody>
      </p:sp>
      <p:sp>
        <p:nvSpPr>
          <p:cNvPr id="29" name="TextBox 28"/>
          <p:cNvSpPr txBox="1"/>
          <p:nvPr/>
        </p:nvSpPr>
        <p:spPr>
          <a:xfrm>
            <a:off x="1962122" y="6049874"/>
            <a:ext cx="1314478" cy="261610"/>
          </a:xfrm>
          <a:prstGeom prst="rect">
            <a:avLst/>
          </a:prstGeom>
          <a:noFill/>
        </p:spPr>
        <p:txBody>
          <a:bodyPr wrap="square" rtlCol="0">
            <a:spAutoFit/>
          </a:bodyPr>
          <a:lstStyle/>
          <a:p>
            <a:r>
              <a:rPr lang="en-US" sz="1100" b="1" dirty="0">
                <a:solidFill>
                  <a:schemeClr val="bg2"/>
                </a:solidFill>
              </a:rPr>
              <a:t>JUDAISM</a:t>
            </a:r>
          </a:p>
        </p:txBody>
      </p:sp>
      <p:sp>
        <p:nvSpPr>
          <p:cNvPr id="30" name="Donut 29"/>
          <p:cNvSpPr/>
          <p:nvPr/>
        </p:nvSpPr>
        <p:spPr bwMode="auto">
          <a:xfrm>
            <a:off x="1662289" y="6049874"/>
            <a:ext cx="274320" cy="274320"/>
          </a:xfrm>
          <a:prstGeom prst="donut">
            <a:avLst>
              <a:gd name="adj" fmla="val 10603"/>
            </a:avLst>
          </a:prstGeom>
          <a:solidFill>
            <a:schemeClr val="tx2">
              <a:lumMod val="50000"/>
            </a:schemeClr>
          </a:solidFill>
          <a:ln w="38100" cap="flat" cmpd="sng" algn="ctr">
            <a:solidFill>
              <a:schemeClr val="tx2">
                <a:lumMod val="50000"/>
              </a:schemeClr>
            </a:solidFill>
            <a:prstDash val="solid"/>
            <a:round/>
            <a:headEnd type="none" w="med" len="med"/>
            <a:tailEnd type="none" w="med" len="med"/>
          </a:ln>
          <a:effectLst/>
        </p:spPr>
        <p:txBody>
          <a:bodyPr/>
          <a:lstStyle/>
          <a:p>
            <a:pPr>
              <a:defRPr/>
            </a:pPr>
            <a:endParaRPr lang="en-US"/>
          </a:p>
        </p:txBody>
      </p:sp>
      <p:sp>
        <p:nvSpPr>
          <p:cNvPr id="31" name="TextBox 30"/>
          <p:cNvSpPr txBox="1"/>
          <p:nvPr/>
        </p:nvSpPr>
        <p:spPr>
          <a:xfrm>
            <a:off x="1962122" y="6382896"/>
            <a:ext cx="1314478" cy="261610"/>
          </a:xfrm>
          <a:prstGeom prst="rect">
            <a:avLst/>
          </a:prstGeom>
          <a:noFill/>
        </p:spPr>
        <p:txBody>
          <a:bodyPr wrap="square" rtlCol="0">
            <a:spAutoFit/>
          </a:bodyPr>
          <a:lstStyle/>
          <a:p>
            <a:r>
              <a:rPr lang="en-US" sz="1100" b="1" dirty="0">
                <a:solidFill>
                  <a:schemeClr val="bg2"/>
                </a:solidFill>
              </a:rPr>
              <a:t>CHRISTIANITY</a:t>
            </a:r>
          </a:p>
        </p:txBody>
      </p:sp>
      <p:sp>
        <p:nvSpPr>
          <p:cNvPr id="32" name="Donut 31"/>
          <p:cNvSpPr/>
          <p:nvPr/>
        </p:nvSpPr>
        <p:spPr bwMode="auto">
          <a:xfrm>
            <a:off x="1662289" y="6382896"/>
            <a:ext cx="274320" cy="274320"/>
          </a:xfrm>
          <a:prstGeom prst="donut">
            <a:avLst>
              <a:gd name="adj" fmla="val 10603"/>
            </a:avLst>
          </a:prstGeom>
          <a:solidFill>
            <a:srgbClr val="FF0000"/>
          </a:solidFill>
          <a:ln w="38100" cap="flat" cmpd="sng" algn="ctr">
            <a:solidFill>
              <a:srgbClr val="FF0000"/>
            </a:solidFill>
            <a:prstDash val="solid"/>
            <a:round/>
            <a:headEnd type="none" w="med" len="med"/>
            <a:tailEnd type="none" w="med" len="med"/>
          </a:ln>
          <a:effectLst/>
        </p:spPr>
        <p:txBody>
          <a:bodyPr/>
          <a:lstStyle/>
          <a:p>
            <a:pPr>
              <a:defRPr/>
            </a:pPr>
            <a:endParaRPr lang="en-US"/>
          </a:p>
        </p:txBody>
      </p:sp>
      <p:sp>
        <p:nvSpPr>
          <p:cNvPr id="33" name="TextBox 32"/>
          <p:cNvSpPr txBox="1"/>
          <p:nvPr/>
        </p:nvSpPr>
        <p:spPr>
          <a:xfrm>
            <a:off x="1752601" y="2822996"/>
            <a:ext cx="948267" cy="461665"/>
          </a:xfrm>
          <a:prstGeom prst="rect">
            <a:avLst/>
          </a:prstGeom>
          <a:noFill/>
        </p:spPr>
        <p:txBody>
          <a:bodyPr wrap="square" rtlCol="0">
            <a:spAutoFit/>
          </a:bodyPr>
          <a:lstStyle/>
          <a:p>
            <a:pPr algn="ctr"/>
            <a:r>
              <a:rPr lang="en-US" sz="2400" dirty="0">
                <a:solidFill>
                  <a:schemeClr val="bg2"/>
                </a:solidFill>
              </a:rPr>
              <a:t>. </a:t>
            </a:r>
          </a:p>
        </p:txBody>
      </p:sp>
      <p:sp>
        <p:nvSpPr>
          <p:cNvPr id="34" name="Donut 33"/>
          <p:cNvSpPr/>
          <p:nvPr/>
        </p:nvSpPr>
        <p:spPr bwMode="auto">
          <a:xfrm>
            <a:off x="1696156" y="2875438"/>
            <a:ext cx="914400" cy="914400"/>
          </a:xfrm>
          <a:prstGeom prst="donut">
            <a:avLst>
              <a:gd name="adj" fmla="val 10603"/>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US"/>
          </a:p>
        </p:txBody>
      </p:sp>
      <p:sp>
        <p:nvSpPr>
          <p:cNvPr id="35" name="TextBox 34"/>
          <p:cNvSpPr txBox="1"/>
          <p:nvPr/>
        </p:nvSpPr>
        <p:spPr>
          <a:xfrm>
            <a:off x="1718734" y="3070172"/>
            <a:ext cx="948267" cy="430887"/>
          </a:xfrm>
          <a:prstGeom prst="rect">
            <a:avLst/>
          </a:prstGeom>
          <a:noFill/>
        </p:spPr>
        <p:txBody>
          <a:bodyPr wrap="square" rtlCol="0">
            <a:spAutoFit/>
          </a:bodyPr>
          <a:lstStyle/>
          <a:p>
            <a:pPr algn="ctr"/>
            <a:r>
              <a:rPr lang="en-US" sz="1100" b="1" dirty="0">
                <a:solidFill>
                  <a:schemeClr val="bg2"/>
                </a:solidFill>
              </a:rPr>
              <a:t>Bethlehem,</a:t>
            </a:r>
          </a:p>
          <a:p>
            <a:pPr algn="ctr"/>
            <a:r>
              <a:rPr lang="en-US" sz="1100" b="1" dirty="0">
                <a:solidFill>
                  <a:schemeClr val="bg2"/>
                </a:solidFill>
              </a:rPr>
              <a:t>ISRAEL</a:t>
            </a:r>
            <a:endParaRPr lang="en-US" sz="2400" dirty="0">
              <a:solidFill>
                <a:schemeClr val="bg2"/>
              </a:solidFill>
            </a:endParaRPr>
          </a:p>
        </p:txBody>
      </p:sp>
      <p:sp>
        <p:nvSpPr>
          <p:cNvPr id="36" name="Rectangle 35"/>
          <p:cNvSpPr/>
          <p:nvPr/>
        </p:nvSpPr>
        <p:spPr>
          <a:xfrm>
            <a:off x="1524000" y="152400"/>
            <a:ext cx="9144000" cy="584776"/>
          </a:xfrm>
          <a:prstGeom prst="rect">
            <a:avLst/>
          </a:prstGeom>
          <a:solidFill>
            <a:srgbClr val="000000"/>
          </a:solidFill>
          <a:ln>
            <a:noFill/>
          </a:ln>
        </p:spPr>
        <p:txBody>
          <a:bodyPr>
            <a:spAutoFit/>
          </a:bodyPr>
          <a:lstStyle/>
          <a:p>
            <a:pPr algn="ctr"/>
            <a:r>
              <a:rPr lang="en-US" sz="3600" b="1" dirty="0">
                <a:latin typeface="Arial" panose="020B0604020202020204" pitchFamily="34" charset="0"/>
                <a:cs typeface="Arial" panose="020B0604020202020204" pitchFamily="34" charset="0"/>
              </a:rPr>
              <a:t>BIRTHPLACES OF WORLD RELIGIONS</a:t>
            </a:r>
          </a:p>
        </p:txBody>
      </p:sp>
      <p:sp>
        <p:nvSpPr>
          <p:cNvPr id="37" name="Rectangle 36"/>
          <p:cNvSpPr/>
          <p:nvPr/>
        </p:nvSpPr>
        <p:spPr>
          <a:xfrm>
            <a:off x="1524000" y="1015424"/>
            <a:ext cx="9144000" cy="1077218"/>
          </a:xfrm>
          <a:prstGeom prst="rect">
            <a:avLst/>
          </a:prstGeom>
          <a:noFill/>
          <a:ln>
            <a:noFill/>
          </a:ln>
        </p:spPr>
        <p:txBody>
          <a:bodyPr wrap="square">
            <a:spAutoFit/>
          </a:bodyPr>
          <a:lstStyle/>
          <a:p>
            <a:pPr algn="ctr" fontAlgn="auto">
              <a:spcBef>
                <a:spcPts val="0"/>
              </a:spcBef>
              <a:spcAft>
                <a:spcPts val="0"/>
              </a:spcAft>
              <a:defRPr/>
            </a:pPr>
            <a:r>
              <a:rPr lang="en-US" sz="3200" dirty="0">
                <a:ln w="25400">
                  <a:solidFill>
                    <a:srgbClr val="000000"/>
                  </a:solidFill>
                </a:ln>
                <a:solidFill>
                  <a:srgbClr val="FFFF00"/>
                </a:solidFill>
                <a:effectLst>
                  <a:outerShdw blurRad="50800" dist="50800" dir="2700000" algn="tl" rotWithShape="0">
                    <a:srgbClr val="000000">
                      <a:alpha val="43000"/>
                    </a:srgbClr>
                  </a:outerShdw>
                </a:effectLst>
                <a:latin typeface="Futura XBlk BT Extra Black"/>
              </a:rPr>
              <a:t>All the great religions of the world </a:t>
            </a:r>
          </a:p>
          <a:p>
            <a:pPr algn="ctr" fontAlgn="auto">
              <a:spcBef>
                <a:spcPts val="0"/>
              </a:spcBef>
              <a:spcAft>
                <a:spcPts val="0"/>
              </a:spcAft>
              <a:defRPr/>
            </a:pPr>
            <a:r>
              <a:rPr lang="en-US" sz="3200" dirty="0">
                <a:ln w="25400">
                  <a:solidFill>
                    <a:srgbClr val="000000"/>
                  </a:solidFill>
                </a:ln>
                <a:solidFill>
                  <a:srgbClr val="FFFF00"/>
                </a:solidFill>
                <a:effectLst>
                  <a:outerShdw blurRad="50800" dist="50800" dir="2700000" algn="tl" rotWithShape="0">
                    <a:srgbClr val="000000">
                      <a:alpha val="43000"/>
                    </a:srgbClr>
                  </a:outerShdw>
                </a:effectLst>
                <a:latin typeface="Futura XBlk BT Extra Black"/>
              </a:rPr>
              <a:t>were born in Asia.</a:t>
            </a:r>
          </a:p>
        </p:txBody>
      </p:sp>
    </p:spTree>
    <p:extLst>
      <p:ext uri="{BB962C8B-B14F-4D97-AF65-F5344CB8AC3E}">
        <p14:creationId xmlns:p14="http://schemas.microsoft.com/office/powerpoint/2010/main" val="1943259548"/>
      </p:ext>
    </p:extLst>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9" name="Picture 1" descr="turkey-map.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47800" y="-76200"/>
            <a:ext cx="11018838"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onut 2"/>
          <p:cNvSpPr/>
          <p:nvPr/>
        </p:nvSpPr>
        <p:spPr bwMode="auto">
          <a:xfrm>
            <a:off x="3733800" y="12954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4" name="Text Box 7"/>
          <p:cNvSpPr txBox="1">
            <a:spLocks noChangeArrowheads="1"/>
          </p:cNvSpPr>
          <p:nvPr/>
        </p:nvSpPr>
        <p:spPr bwMode="auto">
          <a:xfrm>
            <a:off x="1447800" y="2773740"/>
            <a:ext cx="8763000" cy="1569660"/>
          </a:xfrm>
          <a:prstGeom prst="rect">
            <a:avLst/>
          </a:prstGeom>
          <a:solidFill>
            <a:srgbClr val="000000"/>
          </a:solidFill>
          <a:ln>
            <a:noFill/>
          </a:ln>
        </p:spPr>
        <p:txBody>
          <a:bodyPr>
            <a:spAutoFit/>
          </a:bodyPr>
          <a:lstStyle>
            <a:defPPr>
              <a:defRPr lang="en-US"/>
            </a:defPPr>
            <a:lvl1pPr algn="ctr">
              <a:defRPr sz="3200" b="1">
                <a:latin typeface="Arial" panose="020B0604020202020204" pitchFamily="34" charset="0"/>
                <a:cs typeface="Arial" panose="020B0604020202020204" pitchFamily="34" charset="0"/>
              </a:defRPr>
            </a:lvl1pPr>
          </a:lstStyle>
          <a:p>
            <a:r>
              <a:rPr lang="en-US" dirty="0"/>
              <a:t>The Council of Nicea had 318 church leaders attend and only 8 were from the west. Most were from the east.</a:t>
            </a:r>
          </a:p>
        </p:txBody>
      </p:sp>
    </p:spTree>
    <p:extLst>
      <p:ext uri="{BB962C8B-B14F-4D97-AF65-F5344CB8AC3E}">
        <p14:creationId xmlns:p14="http://schemas.microsoft.com/office/powerpoint/2010/main" val="30936465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1" descr="painting-of-abgar-v-10th-cent-st-catherines-monastery-sinai.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17888" y="1"/>
            <a:ext cx="5345112"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0" y="457200"/>
            <a:ext cx="54102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EDESSA</a:t>
            </a:r>
          </a:p>
        </p:txBody>
      </p:sp>
      <p:sp>
        <p:nvSpPr>
          <p:cNvPr id="4" name="Text Box 7"/>
          <p:cNvSpPr txBox="1">
            <a:spLocks noChangeArrowheads="1"/>
          </p:cNvSpPr>
          <p:nvPr/>
        </p:nvSpPr>
        <p:spPr bwMode="auto">
          <a:xfrm>
            <a:off x="1905000" y="2209800"/>
            <a:ext cx="8229600" cy="1569660"/>
          </a:xfrm>
          <a:prstGeom prst="rect">
            <a:avLst/>
          </a:prstGeom>
          <a:solidFill>
            <a:srgbClr val="000000"/>
          </a:solidFill>
          <a:ln>
            <a:noFill/>
          </a:ln>
        </p:spPr>
        <p:txBody>
          <a:bodyPr>
            <a:spAutoFit/>
          </a:bodyPr>
          <a:lstStyle>
            <a:defPPr>
              <a:defRPr lang="en-US"/>
            </a:defPPr>
            <a:lvl1pPr algn="ctr">
              <a:defRPr sz="3200" b="1">
                <a:latin typeface="Arial" panose="020B0604020202020204" pitchFamily="34" charset="0"/>
                <a:cs typeface="Arial" panose="020B0604020202020204" pitchFamily="34" charset="0"/>
              </a:defRPr>
            </a:lvl1pPr>
          </a:lstStyle>
          <a:p>
            <a:r>
              <a:rPr lang="en-US" dirty="0"/>
              <a:t>According to Eusebius, </a:t>
            </a:r>
            <a:r>
              <a:rPr lang="en-US" dirty="0" err="1"/>
              <a:t>Abgar</a:t>
            </a:r>
            <a:r>
              <a:rPr lang="en-US" dirty="0"/>
              <a:t> V, King of Edessa sent an artist to Jerusalem to paint a picture of Jesus for him.</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dda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1" y="1588"/>
            <a:ext cx="10281407" cy="6856413"/>
          </a:xfrm>
          <a:prstGeom prst="rect">
            <a:avLst/>
          </a:prstGeom>
        </p:spPr>
      </p:pic>
      <p:sp>
        <p:nvSpPr>
          <p:cNvPr id="3" name="Rectangle 2"/>
          <p:cNvSpPr/>
          <p:nvPr/>
        </p:nvSpPr>
        <p:spPr>
          <a:xfrm>
            <a:off x="914400" y="304800"/>
            <a:ext cx="35814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EDESSA</a:t>
            </a:r>
          </a:p>
        </p:txBody>
      </p:sp>
    </p:spTree>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7" name="Picture 2" descr="mandylion-copi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93826" y="0"/>
            <a:ext cx="94075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EDESSA</a:t>
            </a:r>
          </a:p>
        </p:txBody>
      </p:sp>
    </p:spTree>
    <p:extLst>
      <p:ext uri="{BB962C8B-B14F-4D97-AF65-F5344CB8AC3E}">
        <p14:creationId xmlns:p14="http://schemas.microsoft.com/office/powerpoint/2010/main" val="1240476693"/>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OldWorldM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81000"/>
            <a:ext cx="12192000" cy="7467600"/>
          </a:xfrm>
          <a:prstGeom prst="rect">
            <a:avLst/>
          </a:prstGeom>
        </p:spPr>
      </p:pic>
      <p:sp>
        <p:nvSpPr>
          <p:cNvPr id="5" name="Rectangle 4"/>
          <p:cNvSpPr/>
          <p:nvPr/>
        </p:nvSpPr>
        <p:spPr>
          <a:xfrm>
            <a:off x="2743200" y="5511224"/>
            <a:ext cx="6781800" cy="646331"/>
          </a:xfrm>
          <a:prstGeom prst="rect">
            <a:avLst/>
          </a:prstGeom>
          <a:solidFill>
            <a:srgbClr val="000514"/>
          </a:solidFill>
          <a:ln>
            <a:noFill/>
          </a:ln>
        </p:spPr>
        <p:txBody>
          <a:bodyPr wrap="square">
            <a:spAutoFit/>
          </a:bodyPr>
          <a:lstStyle/>
          <a:p>
            <a:pPr algn="ctr" fontAlgn="auto">
              <a:spcBef>
                <a:spcPts val="0"/>
              </a:spcBef>
              <a:spcAft>
                <a:spcPts val="0"/>
              </a:spcAft>
            </a:pPr>
            <a:r>
              <a:rPr lang="en-US" sz="3600" b="1" dirty="0">
                <a:ln w="25400">
                  <a:solidFill>
                    <a:srgbClr val="000000"/>
                  </a:solidFill>
                </a:ln>
                <a:effectLst>
                  <a:outerShdw blurRad="50800" dist="50800" dir="2700000" algn="tl" rotWithShape="0">
                    <a:srgbClr val="000000">
                      <a:alpha val="43000"/>
                    </a:srgbClr>
                  </a:outerShdw>
                </a:effectLst>
                <a:latin typeface="Arial"/>
                <a:cs typeface="Arial"/>
              </a:rPr>
              <a:t>BACK TO JERUSALEM</a:t>
            </a:r>
          </a:p>
        </p:txBody>
      </p:sp>
    </p:spTree>
    <p:extLst>
      <p:ext uri="{BB962C8B-B14F-4D97-AF65-F5344CB8AC3E}">
        <p14:creationId xmlns:p14="http://schemas.microsoft.com/office/powerpoint/2010/main" val="3217549415"/>
      </p:ext>
    </p:extLst>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447800"/>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ASIAN CHURCH HISTORY</a:t>
            </a:r>
          </a:p>
        </p:txBody>
      </p:sp>
      <p:sp>
        <p:nvSpPr>
          <p:cNvPr id="2" name="Donut 1"/>
          <p:cNvSpPr/>
          <p:nvPr/>
        </p:nvSpPr>
        <p:spPr bwMode="auto">
          <a:xfrm>
            <a:off x="3886200" y="26431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extLst>
      <p:ext uri="{BB962C8B-B14F-4D97-AF65-F5344CB8AC3E}">
        <p14:creationId xmlns:p14="http://schemas.microsoft.com/office/powerpoint/2010/main" val="4162121178"/>
      </p:ext>
    </p:ext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1" descr="banknote-100000-armenian-dram-obverse.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49500" y="46038"/>
            <a:ext cx="74930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3" name="Picture 3" descr="banknote-100000-armenian-dram-revers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62200" y="3429000"/>
            <a:ext cx="7467600" cy="336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6172200" y="710624"/>
            <a:ext cx="3352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ARMENIA</a:t>
            </a:r>
          </a:p>
        </p:txBody>
      </p:sp>
      <p:sp>
        <p:nvSpPr>
          <p:cNvPr id="5" name="Text Box 7"/>
          <p:cNvSpPr txBox="1">
            <a:spLocks noChangeArrowheads="1"/>
          </p:cNvSpPr>
          <p:nvPr/>
        </p:nvSpPr>
        <p:spPr bwMode="auto">
          <a:xfrm>
            <a:off x="2590800" y="3916740"/>
            <a:ext cx="7239000" cy="1569660"/>
          </a:xfrm>
          <a:prstGeom prst="rect">
            <a:avLst/>
          </a:prstGeom>
          <a:solidFill>
            <a:srgbClr val="000000"/>
          </a:solidFill>
          <a:ln>
            <a:noFill/>
          </a:ln>
        </p:spPr>
        <p:txBody>
          <a:bodyPr>
            <a:spAutoFit/>
          </a:bodyPr>
          <a:lstStyle>
            <a:defPPr>
              <a:defRPr lang="en-US"/>
            </a:defPPr>
            <a:lvl1pPr algn="ctr">
              <a:defRPr sz="3200" b="1">
                <a:latin typeface="Arial" panose="020B0604020202020204" pitchFamily="34" charset="0"/>
                <a:cs typeface="Arial" panose="020B0604020202020204" pitchFamily="34" charset="0"/>
              </a:defRPr>
            </a:lvl1pPr>
          </a:lstStyle>
          <a:p>
            <a:r>
              <a:rPr lang="en-US" dirty="0"/>
              <a:t>Armenia is the first country to officially be called a Christian nation.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descr="tatian2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95776" y="0"/>
            <a:ext cx="3629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DIATESSARON - TATIAN</a:t>
            </a:r>
          </a:p>
        </p:txBody>
      </p:sp>
    </p:spTree>
    <p:extLst>
      <p:ext uri="{BB962C8B-B14F-4D97-AF65-F5344CB8AC3E}">
        <p14:creationId xmlns:p14="http://schemas.microsoft.com/office/powerpoint/2010/main" val="84979560"/>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381000" y="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ARMENIA &amp; IBERIA (GEORGIA)</a:t>
            </a:r>
          </a:p>
        </p:txBody>
      </p:sp>
      <p:sp>
        <p:nvSpPr>
          <p:cNvPr id="2" name="Donut 1"/>
          <p:cNvSpPr/>
          <p:nvPr/>
        </p:nvSpPr>
        <p:spPr bwMode="auto">
          <a:xfrm>
            <a:off x="3886200" y="40909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6" name="Text Box 7"/>
          <p:cNvSpPr txBox="1">
            <a:spLocks noChangeArrowheads="1"/>
          </p:cNvSpPr>
          <p:nvPr/>
        </p:nvSpPr>
        <p:spPr bwMode="auto">
          <a:xfrm>
            <a:off x="2133600" y="1676400"/>
            <a:ext cx="5029200" cy="2062103"/>
          </a:xfrm>
          <a:prstGeom prst="rect">
            <a:avLst/>
          </a:prstGeom>
          <a:solidFill>
            <a:srgbClr val="000000">
              <a:alpha val="0"/>
            </a:srgbClr>
          </a:solidFill>
          <a:ln>
            <a:noFill/>
          </a:ln>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3200" b="1" dirty="0">
                <a:ln w="25400">
                  <a:solidFill>
                    <a:srgbClr val="000000"/>
                  </a:solidFill>
                </a:ln>
                <a:solidFill>
                  <a:srgbClr val="000514"/>
                </a:solidFill>
                <a:effectLst>
                  <a:glow rad="228600">
                    <a:schemeClr val="tx1"/>
                  </a:glow>
                </a:effectLst>
                <a:latin typeface="Futura XBlk BT Extra Black"/>
                <a:cs typeface="Futura XBlk BT Extra Black"/>
              </a:rPr>
              <a:t>King </a:t>
            </a:r>
            <a:r>
              <a:rPr lang="en-US" sz="3200" b="1" dirty="0" err="1">
                <a:ln w="25400">
                  <a:solidFill>
                    <a:srgbClr val="000000"/>
                  </a:solidFill>
                </a:ln>
                <a:solidFill>
                  <a:srgbClr val="000514"/>
                </a:solidFill>
                <a:effectLst>
                  <a:glow rad="228600">
                    <a:schemeClr val="tx1"/>
                  </a:glow>
                </a:effectLst>
                <a:latin typeface="Futura XBlk BT Extra Black"/>
                <a:cs typeface="Futura XBlk BT Extra Black"/>
              </a:rPr>
              <a:t>Miran</a:t>
            </a:r>
            <a:r>
              <a:rPr lang="en-US" sz="3200" b="1" dirty="0">
                <a:ln w="25400">
                  <a:solidFill>
                    <a:srgbClr val="000000"/>
                  </a:solidFill>
                </a:ln>
                <a:solidFill>
                  <a:srgbClr val="000514"/>
                </a:solidFill>
                <a:effectLst>
                  <a:glow rad="228600">
                    <a:schemeClr val="tx1"/>
                  </a:glow>
                </a:effectLst>
                <a:latin typeface="Futura XBlk BT Extra Black"/>
                <a:cs typeface="Futura XBlk BT Extra Black"/>
              </a:rPr>
              <a:t> declared that the country of Iberia (Georgia) was a Christian nation.</a:t>
            </a:r>
            <a:endParaRPr lang="en-US" sz="3200" dirty="0">
              <a:ln w="25400">
                <a:solidFill>
                  <a:srgbClr val="000000"/>
                </a:solidFill>
              </a:ln>
              <a:solidFill>
                <a:srgbClr val="000514"/>
              </a:solidFill>
              <a:effectLst>
                <a:glow rad="228600">
                  <a:schemeClr val="tx1"/>
                </a:glow>
              </a:effectLst>
              <a:latin typeface="Arial Black" charset="0"/>
              <a:cs typeface="Arial Black" charset="0"/>
            </a:endParaRPr>
          </a:p>
        </p:txBody>
      </p:sp>
    </p:spTree>
    <p:extLst>
      <p:ext uri="{BB962C8B-B14F-4D97-AF65-F5344CB8AC3E}">
        <p14:creationId xmlns:p14="http://schemas.microsoft.com/office/powerpoint/2010/main" val="35451745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ino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2895600"/>
            <a:ext cx="9144000" cy="11781955"/>
          </a:xfrm>
          <a:prstGeom prst="rect">
            <a:avLst/>
          </a:prstGeom>
        </p:spPr>
      </p:pic>
      <p:sp>
        <p:nvSpPr>
          <p:cNvPr id="4" name="Rectangle 3"/>
          <p:cNvSpPr/>
          <p:nvPr/>
        </p:nvSpPr>
        <p:spPr>
          <a:xfrm>
            <a:off x="2743200" y="4572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NINO</a:t>
            </a:r>
          </a:p>
        </p:txBody>
      </p:sp>
    </p:spTree>
    <p:extLst>
      <p:ext uri="{BB962C8B-B14F-4D97-AF65-F5344CB8AC3E}">
        <p14:creationId xmlns:p14="http://schemas.microsoft.com/office/powerpoint/2010/main" val="2538088470"/>
      </p:ext>
    </p:extLst>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tskhetaGeorg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0989" y="-2286000"/>
            <a:ext cx="9145424" cy="9316512"/>
          </a:xfrm>
          <a:prstGeom prst="rect">
            <a:avLst/>
          </a:prstGeom>
        </p:spPr>
      </p:pic>
      <p:sp>
        <p:nvSpPr>
          <p:cNvPr id="4" name="Rectangle 3"/>
          <p:cNvSpPr/>
          <p:nvPr/>
        </p:nvSpPr>
        <p:spPr>
          <a:xfrm>
            <a:off x="2590800" y="5334000"/>
            <a:ext cx="6781800" cy="1077218"/>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LIVING PILLAR CHURCH, MTSKHETA, GEORGIA</a:t>
            </a:r>
          </a:p>
        </p:txBody>
      </p:sp>
    </p:spTree>
    <p:extLst>
      <p:ext uri="{BB962C8B-B14F-4D97-AF65-F5344CB8AC3E}">
        <p14:creationId xmlns:p14="http://schemas.microsoft.com/office/powerpoint/2010/main" val="3615738571"/>
      </p:ext>
    </p:extLst>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447800"/>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ASIAN CHURCH HISTORY</a:t>
            </a:r>
          </a:p>
        </p:txBody>
      </p:sp>
      <p:sp>
        <p:nvSpPr>
          <p:cNvPr id="2" name="Donut 1"/>
          <p:cNvSpPr/>
          <p:nvPr/>
        </p:nvSpPr>
        <p:spPr bwMode="auto">
          <a:xfrm>
            <a:off x="3886200" y="26431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1" name="Donut 10"/>
          <p:cNvSpPr/>
          <p:nvPr/>
        </p:nvSpPr>
        <p:spPr bwMode="auto">
          <a:xfrm>
            <a:off x="6858000" y="3048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2" name="Donut 11"/>
          <p:cNvSpPr/>
          <p:nvPr/>
        </p:nvSpPr>
        <p:spPr bwMode="auto">
          <a:xfrm>
            <a:off x="2438400" y="29718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Picture 2" descr="Erbi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ARBELA (ERBIL, IRAQ)</a:t>
            </a:r>
          </a:p>
        </p:txBody>
      </p:sp>
    </p:spTree>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7" name="Picture 1" descr="Antioch-Edessa-Arbela-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10242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0"/>
            <a:ext cx="6781800" cy="1077218"/>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ANTIOCH – EDESSA – ARBELA</a:t>
            </a:r>
          </a:p>
          <a:p>
            <a:pPr algn="ctr"/>
            <a:r>
              <a:rPr lang="en-US" sz="3200" b="1" dirty="0">
                <a:latin typeface="Arial" panose="020B0604020202020204" pitchFamily="34" charset="0"/>
                <a:cs typeface="Arial" panose="020B0604020202020204" pitchFamily="34" charset="0"/>
              </a:rPr>
              <a:t>(Antakya – Urfa - Erbil) </a:t>
            </a:r>
          </a:p>
        </p:txBody>
      </p:sp>
      <p:sp>
        <p:nvSpPr>
          <p:cNvPr id="34819" name="TextBox 3"/>
          <p:cNvSpPr txBox="1">
            <a:spLocks noChangeArrowheads="1"/>
          </p:cNvSpPr>
          <p:nvPr/>
        </p:nvSpPr>
        <p:spPr bwMode="auto">
          <a:xfrm>
            <a:off x="3844925" y="1931989"/>
            <a:ext cx="762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2800">
                <a:solidFill>
                  <a:srgbClr val="FF0000"/>
                </a:solidFill>
                <a:latin typeface="Wingdings" charset="0"/>
                <a:cs typeface="Wingdings" charset="0"/>
                <a:sym typeface="Wingdings" charset="0"/>
              </a:rPr>
              <a:t></a:t>
            </a:r>
            <a:endParaRPr lang="en-US" sz="2800">
              <a:solidFill>
                <a:srgbClr val="FF0000"/>
              </a:solidFill>
            </a:endParaRPr>
          </a:p>
        </p:txBody>
      </p:sp>
    </p:spTree>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447800"/>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ASIAN CHURCH HISTORY</a:t>
            </a:r>
          </a:p>
        </p:txBody>
      </p:sp>
      <p:sp>
        <p:nvSpPr>
          <p:cNvPr id="2" name="Donut 1"/>
          <p:cNvSpPr/>
          <p:nvPr/>
        </p:nvSpPr>
        <p:spPr bwMode="auto">
          <a:xfrm>
            <a:off x="3886200" y="26431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1" name="Donut 10"/>
          <p:cNvSpPr/>
          <p:nvPr/>
        </p:nvSpPr>
        <p:spPr bwMode="auto">
          <a:xfrm>
            <a:off x="6858000" y="3048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2" name="Donut 11"/>
          <p:cNvSpPr/>
          <p:nvPr/>
        </p:nvSpPr>
        <p:spPr bwMode="auto">
          <a:xfrm>
            <a:off x="2438400" y="29718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7" name="Donut 6"/>
          <p:cNvSpPr/>
          <p:nvPr/>
        </p:nvSpPr>
        <p:spPr bwMode="auto">
          <a:xfrm>
            <a:off x="5029200" y="39624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extLst>
      <p:ext uri="{BB962C8B-B14F-4D97-AF65-F5344CB8AC3E}">
        <p14:creationId xmlns:p14="http://schemas.microsoft.com/office/powerpoint/2010/main" val="1474896097"/>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HistoryOfChristiani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532222"/>
            <a:ext cx="12573000" cy="17848230"/>
          </a:xfrm>
          <a:prstGeom prst="rect">
            <a:avLst/>
          </a:prstGeom>
        </p:spPr>
      </p:pic>
      <p:sp>
        <p:nvSpPr>
          <p:cNvPr id="7"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A History of Christianity in Asia by Samuel Hugh Moffett</a:t>
            </a:r>
          </a:p>
        </p:txBody>
      </p:sp>
      <p:sp>
        <p:nvSpPr>
          <p:cNvPr id="8" name="Text Box 7"/>
          <p:cNvSpPr txBox="1">
            <a:spLocks noChangeArrowheads="1"/>
          </p:cNvSpPr>
          <p:nvPr/>
        </p:nvSpPr>
        <p:spPr bwMode="auto">
          <a:xfrm>
            <a:off x="2209800" y="685800"/>
            <a:ext cx="7772400" cy="646331"/>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600" b="1">
                <a:ln w="25400">
                  <a:solidFill>
                    <a:srgbClr val="000000"/>
                  </a:solidFill>
                </a:ln>
                <a:effectLst>
                  <a:outerShdw blurRad="50800" dist="50800" dir="2700000" algn="tl" rotWithShape="0">
                    <a:srgbClr val="000000">
                      <a:alpha val="43000"/>
                    </a:srgbClr>
                  </a:outerShdw>
                </a:effectLst>
                <a:latin typeface="Arial"/>
                <a:cs typeface="Arial"/>
              </a:defRPr>
            </a:lvl1pPr>
          </a:lstStyle>
          <a:p>
            <a:r>
              <a:rPr lang="en-US" dirty="0"/>
              <a:t>Israel is a part of western Asia</a:t>
            </a:r>
          </a:p>
        </p:txBody>
      </p:sp>
    </p:spTree>
    <p:extLst>
      <p:ext uri="{BB962C8B-B14F-4D97-AF65-F5344CB8AC3E}">
        <p14:creationId xmlns:p14="http://schemas.microsoft.com/office/powerpoint/2010/main" val="109626219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DURA-EUROPOS</a:t>
            </a:r>
          </a:p>
        </p:txBody>
      </p:sp>
      <p:pic>
        <p:nvPicPr>
          <p:cNvPr id="39938" name="Picture 7" descr="DuraEuropo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066800"/>
            <a:ext cx="9144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7"/>
          <p:cNvSpPr txBox="1">
            <a:spLocks noChangeArrowheads="1"/>
          </p:cNvSpPr>
          <p:nvPr/>
        </p:nvSpPr>
        <p:spPr bwMode="auto">
          <a:xfrm>
            <a:off x="1905000" y="4831140"/>
            <a:ext cx="8229600" cy="1077218"/>
          </a:xfrm>
          <a:prstGeom prst="rect">
            <a:avLst/>
          </a:prstGeom>
          <a:solidFill>
            <a:srgbClr val="000000"/>
          </a:solidFill>
          <a:ln>
            <a:noFill/>
          </a:ln>
        </p:spPr>
        <p:txBody>
          <a:bodyPr>
            <a:spAutoFit/>
          </a:bodyPr>
          <a:lstStyle>
            <a:defPPr>
              <a:defRPr lang="en-US"/>
            </a:defPPr>
            <a:lvl1pPr algn="ctr">
              <a:defRPr sz="3200" b="1">
                <a:latin typeface="Arial" panose="020B0604020202020204" pitchFamily="34" charset="0"/>
                <a:cs typeface="Arial" panose="020B0604020202020204" pitchFamily="34" charset="0"/>
              </a:defRPr>
            </a:lvl1pPr>
          </a:lstStyle>
          <a:p>
            <a:r>
              <a:rPr lang="en-US" dirty="0"/>
              <a:t>The oldest Christian building dates to </a:t>
            </a:r>
            <a:br>
              <a:rPr lang="en-US" dirty="0"/>
            </a:br>
            <a:r>
              <a:rPr lang="en-US" dirty="0"/>
              <a:t>AD 232 and is in Dura-</a:t>
            </a:r>
            <a:r>
              <a:rPr lang="en-US" dirty="0" err="1"/>
              <a:t>Europos</a:t>
            </a:r>
            <a:endParaRPr lang="en-US" dirty="0"/>
          </a:p>
        </p:txBody>
      </p:sp>
    </p:spTree>
    <p:extLst>
      <p:ext uri="{BB962C8B-B14F-4D97-AF65-F5344CB8AC3E}">
        <p14:creationId xmlns:p14="http://schemas.microsoft.com/office/powerpoint/2010/main" val="5366138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2743200" y="101024"/>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PARTHIAN EMPIRE</a:t>
            </a:r>
          </a:p>
        </p:txBody>
      </p:sp>
      <p:pic>
        <p:nvPicPr>
          <p:cNvPr id="36866" name="Picture 1" descr="iran.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50989" y="727076"/>
            <a:ext cx="9088437" cy="582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1" name="Picture 2" descr="ParthianEmpire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11175" y="0"/>
            <a:ext cx="13239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PARTHIAN EMPIRE</a:t>
            </a:r>
          </a:p>
        </p:txBody>
      </p:sp>
    </p:spTree>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descr="Antioch-Edessa-Arbela-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8850" y="0"/>
            <a:ext cx="10242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ACTS OF ST MARI</a:t>
            </a:r>
          </a:p>
        </p:txBody>
      </p:sp>
      <p:cxnSp>
        <p:nvCxnSpPr>
          <p:cNvPr id="13" name="Curved Connector 12"/>
          <p:cNvCxnSpPr/>
          <p:nvPr/>
        </p:nvCxnSpPr>
        <p:spPr bwMode="auto">
          <a:xfrm>
            <a:off x="4235450" y="2209800"/>
            <a:ext cx="1371600" cy="9906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Text Box 7"/>
          <p:cNvSpPr txBox="1">
            <a:spLocks noChangeArrowheads="1"/>
          </p:cNvSpPr>
          <p:nvPr/>
        </p:nvSpPr>
        <p:spPr bwMode="auto">
          <a:xfrm>
            <a:off x="1524000" y="4191001"/>
            <a:ext cx="8991600" cy="2062103"/>
          </a:xfrm>
          <a:prstGeom prst="rect">
            <a:avLst/>
          </a:prstGeom>
          <a:solidFill>
            <a:srgbClr val="000000">
              <a:alpha val="0"/>
            </a:srgbClr>
          </a:solidFill>
          <a:ln>
            <a:noFill/>
          </a:ln>
        </p:spPr>
        <p:txBody>
          <a:bodyPr wrap="square">
            <a:spAutoFit/>
          </a:bodyPr>
          <a:lstStyle>
            <a:defPPr>
              <a:defRPr lang="en-US"/>
            </a:defPPr>
            <a:lvl1pPr>
              <a:defRPr sz="3200" b="1">
                <a:ln w="25400">
                  <a:solidFill>
                    <a:srgbClr val="000000"/>
                  </a:solidFill>
                </a:ln>
                <a:solidFill>
                  <a:srgbClr val="000514"/>
                </a:solidFill>
                <a:effectLst>
                  <a:glow rad="228600">
                    <a:schemeClr val="tx1"/>
                  </a:glow>
                </a:effectLst>
                <a:latin typeface="Arial" panose="020B0604020202020204" pitchFamily="34" charset="0"/>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dirty="0"/>
              <a:t>He was sent from Edessa to ‘the regions of the East’ and he became discouraged and begged the church at home to release him from his mission and allow him to return.</a:t>
            </a:r>
          </a:p>
        </p:txBody>
      </p:sp>
    </p:spTree>
    <p:extLst>
      <p:ext uri="{BB962C8B-B14F-4D97-AF65-F5344CB8AC3E}">
        <p14:creationId xmlns:p14="http://schemas.microsoft.com/office/powerpoint/2010/main" val="21637487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descr="Antioch-Edessa-Arbela-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8850" y="0"/>
            <a:ext cx="10242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ACTS OF ST MARI</a:t>
            </a:r>
          </a:p>
        </p:txBody>
      </p:sp>
      <p:cxnSp>
        <p:nvCxnSpPr>
          <p:cNvPr id="13" name="Curved Connector 12"/>
          <p:cNvCxnSpPr/>
          <p:nvPr/>
        </p:nvCxnSpPr>
        <p:spPr bwMode="auto">
          <a:xfrm>
            <a:off x="4235450" y="2209800"/>
            <a:ext cx="1371600" cy="9906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Text Box 7"/>
          <p:cNvSpPr txBox="1">
            <a:spLocks noChangeArrowheads="1"/>
          </p:cNvSpPr>
          <p:nvPr/>
        </p:nvSpPr>
        <p:spPr bwMode="auto">
          <a:xfrm>
            <a:off x="1905000" y="4191001"/>
            <a:ext cx="8229600" cy="1569660"/>
          </a:xfrm>
          <a:prstGeom prst="rect">
            <a:avLst/>
          </a:prstGeom>
          <a:solidFill>
            <a:srgbClr val="000000">
              <a:alpha val="0"/>
            </a:srgbClr>
          </a:solidFill>
          <a:ln>
            <a:noFill/>
          </a:ln>
        </p:spPr>
        <p:txBody>
          <a:bodyPr wrap="square">
            <a:spAutoFit/>
          </a:bodyPr>
          <a:lstStyle>
            <a:defPPr>
              <a:defRPr lang="en-US"/>
            </a:defPPr>
            <a:lvl1pPr>
              <a:defRPr sz="3200" b="1">
                <a:ln w="25400">
                  <a:solidFill>
                    <a:srgbClr val="000000"/>
                  </a:solidFill>
                </a:ln>
                <a:solidFill>
                  <a:srgbClr val="000514"/>
                </a:solidFill>
                <a:effectLst>
                  <a:glow rad="228600">
                    <a:schemeClr val="tx1"/>
                  </a:glow>
                </a:effectLst>
                <a:latin typeface="Arial" panose="020B0604020202020204" pitchFamily="34" charset="0"/>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dirty="0"/>
              <a:t>But the church ordered him to persist. So obediently but grudgingly he set himself to the evangelization of Persia. </a:t>
            </a:r>
          </a:p>
        </p:txBody>
      </p:sp>
    </p:spTree>
    <p:extLst>
      <p:ext uri="{BB962C8B-B14F-4D97-AF65-F5344CB8AC3E}">
        <p14:creationId xmlns:p14="http://schemas.microsoft.com/office/powerpoint/2010/main" val="38856841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descr="Antioch-Edessa-Arbela-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8850" y="0"/>
            <a:ext cx="10242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ACTS OF ST MARI</a:t>
            </a:r>
          </a:p>
        </p:txBody>
      </p:sp>
      <p:cxnSp>
        <p:nvCxnSpPr>
          <p:cNvPr id="13" name="Curved Connector 12"/>
          <p:cNvCxnSpPr/>
          <p:nvPr/>
        </p:nvCxnSpPr>
        <p:spPr bwMode="auto">
          <a:xfrm>
            <a:off x="4235450" y="2209800"/>
            <a:ext cx="1371600" cy="9906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Text Box 7"/>
          <p:cNvSpPr txBox="1">
            <a:spLocks noChangeArrowheads="1"/>
          </p:cNvSpPr>
          <p:nvPr/>
        </p:nvSpPr>
        <p:spPr bwMode="auto">
          <a:xfrm>
            <a:off x="1905000" y="4191000"/>
            <a:ext cx="8229600" cy="1569660"/>
          </a:xfrm>
          <a:prstGeom prst="rect">
            <a:avLst/>
          </a:prstGeom>
          <a:solidFill>
            <a:srgbClr val="000000">
              <a:alpha val="0"/>
            </a:srgbClr>
          </a:solidFill>
          <a:ln>
            <a:noFill/>
          </a:ln>
        </p:spPr>
        <p:txBody>
          <a:bodyPr wrap="square">
            <a:spAutoFit/>
          </a:bodyPr>
          <a:lstStyle>
            <a:defPPr>
              <a:defRPr lang="en-US"/>
            </a:defPPr>
            <a:lvl1pPr>
              <a:defRPr sz="3200" b="1">
                <a:ln w="25400">
                  <a:solidFill>
                    <a:srgbClr val="000000"/>
                  </a:solidFill>
                </a:ln>
                <a:solidFill>
                  <a:srgbClr val="000514"/>
                </a:solidFill>
                <a:effectLst>
                  <a:glow rad="228600">
                    <a:schemeClr val="tx1"/>
                  </a:glow>
                </a:effectLst>
                <a:latin typeface="Arial" panose="020B0604020202020204" pitchFamily="34" charset="0"/>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dirty="0"/>
              <a:t>So he set himself on a difficult series of missionary journeys that brought him almost to India. </a:t>
            </a:r>
          </a:p>
        </p:txBody>
      </p:sp>
    </p:spTree>
    <p:extLst>
      <p:ext uri="{BB962C8B-B14F-4D97-AF65-F5344CB8AC3E}">
        <p14:creationId xmlns:p14="http://schemas.microsoft.com/office/powerpoint/2010/main" val="33069727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descr="Antioch-Edessa-Arbela-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4400" y="0"/>
            <a:ext cx="10242550" cy="6858000"/>
          </a:xfrm>
          <a:prstGeom prst="rect">
            <a:avLst/>
          </a:prstGeom>
          <a:solidFill>
            <a:srgbClr val="000514"/>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6670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ACTS OF ST MARI</a:t>
            </a:r>
          </a:p>
        </p:txBody>
      </p:sp>
      <p:cxnSp>
        <p:nvCxnSpPr>
          <p:cNvPr id="13" name="Curved Connector 12"/>
          <p:cNvCxnSpPr/>
          <p:nvPr/>
        </p:nvCxnSpPr>
        <p:spPr bwMode="auto">
          <a:xfrm>
            <a:off x="4222750" y="2209800"/>
            <a:ext cx="1371600" cy="9906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Text Box 7"/>
          <p:cNvSpPr txBox="1">
            <a:spLocks noChangeArrowheads="1"/>
          </p:cNvSpPr>
          <p:nvPr/>
        </p:nvSpPr>
        <p:spPr bwMode="auto">
          <a:xfrm>
            <a:off x="1295400" y="4191001"/>
            <a:ext cx="9220200" cy="1569660"/>
          </a:xfrm>
          <a:prstGeom prst="rect">
            <a:avLst/>
          </a:prstGeom>
          <a:solidFill>
            <a:srgbClr val="000000">
              <a:alpha val="0"/>
            </a:srgbClr>
          </a:solidFill>
          <a:ln>
            <a:noFill/>
          </a:ln>
        </p:spPr>
        <p:txBody>
          <a:bodyPr wrap="square">
            <a:spAutoFit/>
          </a:bodyPr>
          <a:lstStyle>
            <a:defPPr>
              <a:defRPr lang="en-US"/>
            </a:defPPr>
            <a:lvl1pPr>
              <a:defRPr sz="3200" b="1">
                <a:ln w="25400">
                  <a:solidFill>
                    <a:srgbClr val="000000"/>
                  </a:solidFill>
                </a:ln>
                <a:solidFill>
                  <a:srgbClr val="000514"/>
                </a:solidFill>
                <a:effectLst>
                  <a:glow rad="228600">
                    <a:schemeClr val="tx1"/>
                  </a:glow>
                </a:effectLst>
                <a:latin typeface="Arial" panose="020B0604020202020204" pitchFamily="34" charset="0"/>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dirty="0"/>
              <a:t>There he said that ‘when he smelled the smell of the Apostle Thomas,” he felt at last he had done his duty and had gone far enough.’</a:t>
            </a:r>
          </a:p>
        </p:txBody>
      </p:sp>
    </p:spTree>
    <p:extLst>
      <p:ext uri="{BB962C8B-B14F-4D97-AF65-F5344CB8AC3E}">
        <p14:creationId xmlns:p14="http://schemas.microsoft.com/office/powerpoint/2010/main" val="31763379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eleuc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CTESIPHON</a:t>
            </a:r>
          </a:p>
        </p:txBody>
      </p:sp>
      <p:sp>
        <p:nvSpPr>
          <p:cNvPr id="6" name="Text Box 7"/>
          <p:cNvSpPr txBox="1">
            <a:spLocks noChangeArrowheads="1"/>
          </p:cNvSpPr>
          <p:nvPr/>
        </p:nvSpPr>
        <p:spPr bwMode="auto">
          <a:xfrm>
            <a:off x="0" y="5867400"/>
            <a:ext cx="12192000" cy="1077218"/>
          </a:xfrm>
          <a:prstGeom prst="rect">
            <a:avLst/>
          </a:prstGeom>
          <a:solidFill>
            <a:srgbClr val="000000"/>
          </a:solidFill>
          <a:ln>
            <a:noFill/>
          </a:ln>
        </p:spPr>
        <p:txBody>
          <a:bodyPr>
            <a:spAutoFit/>
          </a:bodyPr>
          <a:lstStyle>
            <a:defPPr>
              <a:defRPr lang="en-US"/>
            </a:defPPr>
            <a:lvl1pPr algn="ctr">
              <a:defRPr sz="3200" b="1">
                <a:latin typeface="Arial" panose="020B0604020202020204" pitchFamily="34" charset="0"/>
                <a:cs typeface="Arial" panose="020B0604020202020204" pitchFamily="34" charset="0"/>
              </a:defRPr>
            </a:lvl1pPr>
          </a:lstStyle>
          <a:p>
            <a:r>
              <a:rPr lang="en-US" dirty="0"/>
              <a:t>The first man known to bring structure to the Church of the East was Papa bar </a:t>
            </a:r>
            <a:r>
              <a:rPr lang="en-US" dirty="0" err="1"/>
              <a:t>Aggai</a:t>
            </a:r>
            <a:r>
              <a:rPr lang="en-US" dirty="0"/>
              <a:t>.</a:t>
            </a:r>
          </a:p>
        </p:txBody>
      </p:sp>
    </p:spTree>
    <p:extLst>
      <p:ext uri="{BB962C8B-B14F-4D97-AF65-F5344CB8AC3E}">
        <p14:creationId xmlns:p14="http://schemas.microsoft.com/office/powerpoint/2010/main" val="345955415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447800"/>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ASIAN CHURCH HISTORY</a:t>
            </a:r>
          </a:p>
        </p:txBody>
      </p:sp>
      <p:sp>
        <p:nvSpPr>
          <p:cNvPr id="2" name="Donut 1"/>
          <p:cNvSpPr/>
          <p:nvPr/>
        </p:nvSpPr>
        <p:spPr bwMode="auto">
          <a:xfrm>
            <a:off x="3886200" y="26431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1" name="Donut 10"/>
          <p:cNvSpPr/>
          <p:nvPr/>
        </p:nvSpPr>
        <p:spPr bwMode="auto">
          <a:xfrm>
            <a:off x="6858000" y="3048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2" name="Donut 11"/>
          <p:cNvSpPr/>
          <p:nvPr/>
        </p:nvSpPr>
        <p:spPr bwMode="auto">
          <a:xfrm>
            <a:off x="2438400" y="29718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7" name="Donut 6"/>
          <p:cNvSpPr/>
          <p:nvPr/>
        </p:nvSpPr>
        <p:spPr bwMode="auto">
          <a:xfrm>
            <a:off x="5029200" y="39624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 name="Donut 7"/>
          <p:cNvSpPr/>
          <p:nvPr/>
        </p:nvSpPr>
        <p:spPr bwMode="auto">
          <a:xfrm>
            <a:off x="7086600" y="4953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extLst>
      <p:ext uri="{BB962C8B-B14F-4D97-AF65-F5344CB8AC3E}">
        <p14:creationId xmlns:p14="http://schemas.microsoft.com/office/powerpoint/2010/main" val="3515407967"/>
      </p:ext>
    </p:extLst>
  </p:cSld>
  <p:clrMapOvr>
    <a:masterClrMapping/>
  </p:clrMapOvr>
  <p:transition>
    <p:random/>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eleuc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CTESIPHON</a:t>
            </a:r>
          </a:p>
        </p:txBody>
      </p:sp>
      <p:sp>
        <p:nvSpPr>
          <p:cNvPr id="6" name="Text Box 7"/>
          <p:cNvSpPr txBox="1">
            <a:spLocks noChangeArrowheads="1"/>
          </p:cNvSpPr>
          <p:nvPr/>
        </p:nvSpPr>
        <p:spPr bwMode="auto">
          <a:xfrm>
            <a:off x="1295400" y="4104382"/>
            <a:ext cx="8915400" cy="1077218"/>
          </a:xfrm>
          <a:prstGeom prst="rect">
            <a:avLst/>
          </a:prstGeom>
          <a:solidFill>
            <a:srgbClr val="000000"/>
          </a:solidFill>
          <a:ln>
            <a:noFill/>
          </a:ln>
        </p:spPr>
        <p:txBody>
          <a:bodyPr>
            <a:spAutoFit/>
          </a:bodyPr>
          <a:lstStyle>
            <a:defPPr>
              <a:defRPr lang="en-US"/>
            </a:defPPr>
            <a:lvl1pPr algn="ctr">
              <a:defRPr sz="3200" b="1">
                <a:latin typeface="Arial" panose="020B0604020202020204" pitchFamily="34" charset="0"/>
                <a:cs typeface="Arial" panose="020B0604020202020204" pitchFamily="34" charset="0"/>
              </a:defRPr>
            </a:lvl1pPr>
          </a:lstStyle>
          <a:p>
            <a:r>
              <a:rPr lang="en-US" dirty="0"/>
              <a:t>The first man known to bring structure to the Church of the East was Papa bar </a:t>
            </a:r>
            <a:r>
              <a:rPr lang="en-US" dirty="0" err="1"/>
              <a:t>Aggai</a:t>
            </a:r>
            <a:r>
              <a:rPr lang="en-US" dirty="0"/>
              <a:t>.</a:t>
            </a:r>
          </a:p>
        </p:txBody>
      </p:sp>
      <p:sp>
        <p:nvSpPr>
          <p:cNvPr id="7" name="Text Box 7"/>
          <p:cNvSpPr txBox="1">
            <a:spLocks noChangeArrowheads="1"/>
          </p:cNvSpPr>
          <p:nvPr/>
        </p:nvSpPr>
        <p:spPr bwMode="auto">
          <a:xfrm>
            <a:off x="1295400" y="5628382"/>
            <a:ext cx="8915400" cy="1077218"/>
          </a:xfrm>
          <a:prstGeom prst="rect">
            <a:avLst/>
          </a:prstGeom>
          <a:solidFill>
            <a:srgbClr val="000000"/>
          </a:solidFill>
          <a:ln>
            <a:noFill/>
          </a:ln>
        </p:spPr>
        <p:txBody>
          <a:bodyPr>
            <a:spAutoFit/>
          </a:bodyPr>
          <a:lstStyle>
            <a:defPPr>
              <a:defRPr lang="en-US"/>
            </a:defPPr>
            <a:lvl1pPr algn="ctr">
              <a:defRPr sz="3200" b="1">
                <a:latin typeface="Arial" panose="020B0604020202020204" pitchFamily="34" charset="0"/>
                <a:cs typeface="Arial" panose="020B0604020202020204" pitchFamily="34" charset="0"/>
              </a:defRPr>
            </a:lvl1pPr>
          </a:lstStyle>
          <a:p>
            <a:r>
              <a:rPr lang="en-US" dirty="0"/>
              <a:t>In the AD 500s, Ctesiphon was the largest city in the world.</a:t>
            </a:r>
          </a:p>
        </p:txBody>
      </p:sp>
    </p:spTree>
    <p:extLst>
      <p:ext uri="{BB962C8B-B14F-4D97-AF65-F5344CB8AC3E}">
        <p14:creationId xmlns:p14="http://schemas.microsoft.com/office/powerpoint/2010/main" val="36161946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HistoryOfChristianit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532222"/>
            <a:ext cx="12573000" cy="17848230"/>
          </a:xfrm>
          <a:prstGeom prst="rect">
            <a:avLst/>
          </a:prstGeom>
        </p:spPr>
      </p:pic>
      <p:sp>
        <p:nvSpPr>
          <p:cNvPr id="6" name="Text Box 7"/>
          <p:cNvSpPr txBox="1">
            <a:spLocks noChangeArrowheads="1"/>
          </p:cNvSpPr>
          <p:nvPr/>
        </p:nvSpPr>
        <p:spPr bwMode="auto">
          <a:xfrm>
            <a:off x="1905000" y="1454528"/>
            <a:ext cx="8610600" cy="4524316"/>
          </a:xfrm>
          <a:prstGeom prst="rect">
            <a:avLst/>
          </a:prstGeom>
          <a:noFill/>
          <a:ln>
            <a:noFill/>
          </a:ln>
        </p:spPr>
        <p:txBody>
          <a:bodyPr wrap="square">
            <a:spAutoFit/>
          </a:bodyPr>
          <a:lstStyle>
            <a:defPPr>
              <a:defRPr lang="en-US"/>
            </a:defPPr>
            <a:lvl1pPr algn="ctr" fontAlgn="auto">
              <a:spcBef>
                <a:spcPts val="0"/>
              </a:spcBef>
              <a:spcAft>
                <a:spcPts val="0"/>
              </a:spcAft>
              <a:defRPr sz="3600" b="1">
                <a:ln w="25400">
                  <a:solidFill>
                    <a:srgbClr val="000000"/>
                  </a:solidFill>
                </a:ln>
                <a:effectLst>
                  <a:outerShdw blurRad="50800" dist="50800" dir="2700000" algn="tl" rotWithShape="0">
                    <a:srgbClr val="000000">
                      <a:alpha val="43000"/>
                    </a:srgbClr>
                  </a:outerShdw>
                </a:effectLst>
                <a:latin typeface="Arial"/>
                <a:cs typeface="Arial"/>
              </a:defRPr>
            </a:lvl1pPr>
          </a:lstStyle>
          <a:p>
            <a:r>
              <a:rPr lang="en-US" dirty="0">
                <a:solidFill>
                  <a:srgbClr val="000514"/>
                </a:solidFill>
                <a:effectLst/>
              </a:rPr>
              <a:t>“In earliest history, the first Christian centers, Jerusalem, Antioch &amp; Ephesus were in Asia. The first known church building was in Asia, the first NT translation was in Asia. The first Christian king; the first Christian poets; the first Christian state were all in Asia.”</a:t>
            </a:r>
          </a:p>
        </p:txBody>
      </p:sp>
      <p:sp>
        <p:nvSpPr>
          <p:cNvPr id="7"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A History of Christianity in Asia by Samuel Hugh Moffett</a:t>
            </a:r>
          </a:p>
        </p:txBody>
      </p:sp>
      <p:sp>
        <p:nvSpPr>
          <p:cNvPr id="5" name="Text Box 7"/>
          <p:cNvSpPr txBox="1">
            <a:spLocks noChangeArrowheads="1"/>
          </p:cNvSpPr>
          <p:nvPr/>
        </p:nvSpPr>
        <p:spPr bwMode="auto">
          <a:xfrm>
            <a:off x="2209800" y="685800"/>
            <a:ext cx="7772400" cy="646331"/>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600" b="1">
                <a:ln w="25400">
                  <a:solidFill>
                    <a:srgbClr val="000000"/>
                  </a:solidFill>
                </a:ln>
                <a:effectLst>
                  <a:outerShdw blurRad="50800" dist="50800" dir="2700000" algn="tl" rotWithShape="0">
                    <a:srgbClr val="000000">
                      <a:alpha val="43000"/>
                    </a:srgbClr>
                  </a:outerShdw>
                </a:effectLst>
                <a:latin typeface="Arial"/>
                <a:cs typeface="Arial"/>
              </a:defRPr>
            </a:lvl1pPr>
          </a:lstStyle>
          <a:p>
            <a:r>
              <a:rPr lang="en-US" dirty="0"/>
              <a:t>Israel is a part of western Asia</a:t>
            </a:r>
          </a:p>
        </p:txBody>
      </p:sp>
    </p:spTree>
    <p:extLst>
      <p:ext uri="{BB962C8B-B14F-4D97-AF65-F5344CB8AC3E}">
        <p14:creationId xmlns:p14="http://schemas.microsoft.com/office/powerpoint/2010/main" val="38787851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447800"/>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ASIAN CHURCH HISTORY</a:t>
            </a:r>
          </a:p>
        </p:txBody>
      </p:sp>
      <p:sp>
        <p:nvSpPr>
          <p:cNvPr id="2" name="Donut 1"/>
          <p:cNvSpPr/>
          <p:nvPr/>
        </p:nvSpPr>
        <p:spPr bwMode="auto">
          <a:xfrm>
            <a:off x="3886200" y="26431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1" name="Donut 10"/>
          <p:cNvSpPr/>
          <p:nvPr/>
        </p:nvSpPr>
        <p:spPr bwMode="auto">
          <a:xfrm>
            <a:off x="6858000" y="3048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2" name="Donut 11"/>
          <p:cNvSpPr/>
          <p:nvPr/>
        </p:nvSpPr>
        <p:spPr bwMode="auto">
          <a:xfrm>
            <a:off x="2438400" y="29718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7" name="Donut 6"/>
          <p:cNvSpPr/>
          <p:nvPr/>
        </p:nvSpPr>
        <p:spPr bwMode="auto">
          <a:xfrm>
            <a:off x="5029200" y="39624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 name="Donut 7"/>
          <p:cNvSpPr/>
          <p:nvPr/>
        </p:nvSpPr>
        <p:spPr bwMode="auto">
          <a:xfrm>
            <a:off x="5715000" y="27432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 name="TextBox 2"/>
          <p:cNvSpPr txBox="1"/>
          <p:nvPr/>
        </p:nvSpPr>
        <p:spPr>
          <a:xfrm>
            <a:off x="5620124" y="3048001"/>
            <a:ext cx="1143000" cy="276999"/>
          </a:xfrm>
          <a:prstGeom prst="rect">
            <a:avLst/>
          </a:prstGeom>
          <a:noFill/>
        </p:spPr>
        <p:txBody>
          <a:bodyPr wrap="square" rtlCol="0">
            <a:spAutoFit/>
          </a:bodyPr>
          <a:lstStyle/>
          <a:p>
            <a:pPr algn="ctr"/>
            <a:r>
              <a:rPr lang="en-US" sz="1200" dirty="0">
                <a:solidFill>
                  <a:srgbClr val="000000"/>
                </a:solidFill>
                <a:latin typeface="Eras Bold ITC"/>
                <a:cs typeface="Eras Bold ITC"/>
              </a:rPr>
              <a:t>NISIBIS</a:t>
            </a:r>
          </a:p>
        </p:txBody>
      </p:sp>
      <p:sp>
        <p:nvSpPr>
          <p:cNvPr id="10" name="Donut 9"/>
          <p:cNvSpPr/>
          <p:nvPr/>
        </p:nvSpPr>
        <p:spPr bwMode="auto">
          <a:xfrm>
            <a:off x="7086600" y="4953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extLst>
      <p:ext uri="{BB962C8B-B14F-4D97-AF65-F5344CB8AC3E}">
        <p14:creationId xmlns:p14="http://schemas.microsoft.com/office/powerpoint/2010/main" val="2912569062"/>
      </p:ext>
    </p:extLst>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nisibi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6413"/>
          </a:xfrm>
          <a:prstGeom prst="rect">
            <a:avLst/>
          </a:prstGeom>
        </p:spPr>
      </p:pic>
      <p:sp>
        <p:nvSpPr>
          <p:cNvPr id="5" name="Rectangle 4"/>
          <p:cNvSpPr/>
          <p:nvPr/>
        </p:nvSpPr>
        <p:spPr>
          <a:xfrm>
            <a:off x="2743200" y="762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NISIBIS</a:t>
            </a:r>
          </a:p>
        </p:txBody>
      </p:sp>
      <p:sp>
        <p:nvSpPr>
          <p:cNvPr id="4" name="Text Box 7"/>
          <p:cNvSpPr txBox="1">
            <a:spLocks noChangeArrowheads="1"/>
          </p:cNvSpPr>
          <p:nvPr/>
        </p:nvSpPr>
        <p:spPr bwMode="auto">
          <a:xfrm>
            <a:off x="1905000" y="1143001"/>
            <a:ext cx="8229600" cy="2062103"/>
          </a:xfrm>
          <a:prstGeom prst="rect">
            <a:avLst/>
          </a:prstGeom>
          <a:solidFill>
            <a:srgbClr val="000000"/>
          </a:solidFill>
          <a:ln>
            <a:noFill/>
          </a:ln>
        </p:spPr>
        <p:txBody>
          <a:bodyPr>
            <a:spAutoFit/>
          </a:bodyPr>
          <a:lstStyle>
            <a:defPPr>
              <a:defRPr lang="en-US"/>
            </a:defPPr>
            <a:lvl1pPr algn="ctr">
              <a:defRPr sz="3200" b="1">
                <a:latin typeface="Arial" panose="020B0604020202020204" pitchFamily="34" charset="0"/>
                <a:cs typeface="Arial" panose="020B0604020202020204" pitchFamily="34"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dirty="0"/>
              <a:t>Sometimes the schools of </a:t>
            </a:r>
            <a:r>
              <a:rPr lang="en-US" dirty="0" err="1"/>
              <a:t>Nisibis</a:t>
            </a:r>
            <a:r>
              <a:rPr lang="en-US" dirty="0"/>
              <a:t>/Edessa are called the world’s oldest university with its schools of theology, philosophy &amp; medicine.</a:t>
            </a:r>
          </a:p>
        </p:txBody>
      </p:sp>
    </p:spTree>
    <p:extLst>
      <p:ext uri="{BB962C8B-B14F-4D97-AF65-F5344CB8AC3E}">
        <p14:creationId xmlns:p14="http://schemas.microsoft.com/office/powerpoint/2010/main" val="982547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isibisChurc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204032" cy="6858000"/>
          </a:xfrm>
          <a:prstGeom prst="rect">
            <a:avLst/>
          </a:prstGeom>
        </p:spPr>
      </p:pic>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NISIBIS</a:t>
            </a:r>
          </a:p>
        </p:txBody>
      </p:sp>
    </p:spTree>
    <p:extLst>
      <p:ext uri="{BB962C8B-B14F-4D97-AF65-F5344CB8AC3E}">
        <p14:creationId xmlns:p14="http://schemas.microsoft.com/office/powerpoint/2010/main" val="2357322919"/>
      </p:ext>
    </p:extLst>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RomeVsPers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THE ROMAN-PERSIAN WARS</a:t>
            </a:r>
          </a:p>
        </p:txBody>
      </p:sp>
      <p:sp>
        <p:nvSpPr>
          <p:cNvPr id="4" name="Text Box 7"/>
          <p:cNvSpPr txBox="1">
            <a:spLocks noChangeArrowheads="1"/>
          </p:cNvSpPr>
          <p:nvPr/>
        </p:nvSpPr>
        <p:spPr bwMode="auto">
          <a:xfrm>
            <a:off x="1905000" y="4713982"/>
            <a:ext cx="9296400" cy="1077218"/>
          </a:xfrm>
          <a:prstGeom prst="rect">
            <a:avLst/>
          </a:prstGeom>
          <a:solidFill>
            <a:srgbClr val="000000"/>
          </a:solidFill>
          <a:ln>
            <a:noFill/>
          </a:ln>
        </p:spPr>
        <p:txBody>
          <a:bodyPr>
            <a:spAutoFit/>
          </a:bodyPr>
          <a:lstStyle>
            <a:defPPr>
              <a:defRPr lang="en-US"/>
            </a:defPPr>
            <a:lvl1pPr algn="ctr">
              <a:defRPr sz="3200" b="1">
                <a:latin typeface="Arial" panose="020B0604020202020204" pitchFamily="34" charset="0"/>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dirty="0"/>
              <a:t>From the 200s BC thru the AD 600s Europe and Rome were fighting over Asia.</a:t>
            </a:r>
          </a:p>
        </p:txBody>
      </p:sp>
      <p:sp>
        <p:nvSpPr>
          <p:cNvPr id="6" name="Text Box 7"/>
          <p:cNvSpPr txBox="1">
            <a:spLocks noChangeArrowheads="1"/>
          </p:cNvSpPr>
          <p:nvPr/>
        </p:nvSpPr>
        <p:spPr bwMode="auto">
          <a:xfrm>
            <a:off x="1524000" y="6096000"/>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dirty="0" err="1">
                <a:latin typeface="Arial Black"/>
                <a:cs typeface="Arial Black"/>
              </a:rPr>
              <a:t>Shapur</a:t>
            </a:r>
            <a:r>
              <a:rPr lang="en-US" sz="1800" dirty="0">
                <a:latin typeface="Arial Black"/>
                <a:cs typeface="Arial Black"/>
              </a:rPr>
              <a:t> I triumphs over Roman Emperor Valerian, </a:t>
            </a:r>
            <a:r>
              <a:rPr lang="en-US" sz="1800" dirty="0" err="1">
                <a:latin typeface="Arial Black"/>
                <a:cs typeface="Arial Black"/>
              </a:rPr>
              <a:t>Naqsh</a:t>
            </a:r>
            <a:r>
              <a:rPr lang="en-US" sz="1800" dirty="0">
                <a:latin typeface="Arial Black"/>
                <a:cs typeface="Arial Black"/>
              </a:rPr>
              <a:t>-e </a:t>
            </a:r>
            <a:r>
              <a:rPr lang="en-US" sz="1800" dirty="0" err="1">
                <a:latin typeface="Arial Black"/>
                <a:cs typeface="Arial Black"/>
              </a:rPr>
              <a:t>Rostam</a:t>
            </a:r>
            <a:r>
              <a:rPr lang="en-US" sz="1800" dirty="0">
                <a:latin typeface="Arial Black"/>
                <a:cs typeface="Arial Black"/>
              </a:rPr>
              <a:t>, Iran.</a:t>
            </a:r>
          </a:p>
        </p:txBody>
      </p:sp>
    </p:spTree>
    <p:extLst>
      <p:ext uri="{BB962C8B-B14F-4D97-AF65-F5344CB8AC3E}">
        <p14:creationId xmlns:p14="http://schemas.microsoft.com/office/powerpoint/2010/main" val="81223692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onstantineTheGrea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191000"/>
            <a:ext cx="12192000" cy="13657954"/>
          </a:xfrm>
          <a:prstGeom prst="rect">
            <a:avLst/>
          </a:prstGeom>
        </p:spPr>
      </p:pic>
      <p:sp>
        <p:nvSpPr>
          <p:cNvPr id="5" name="Rectangle 4"/>
          <p:cNvSpPr/>
          <p:nvPr/>
        </p:nvSpPr>
        <p:spPr>
          <a:xfrm>
            <a:off x="1524000" y="76200"/>
            <a:ext cx="9142413"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CHRISTIANITY UNDER CONSTANTINE</a:t>
            </a:r>
          </a:p>
        </p:txBody>
      </p:sp>
      <p:sp>
        <p:nvSpPr>
          <p:cNvPr id="4" name="Text Box 7"/>
          <p:cNvSpPr txBox="1">
            <a:spLocks noChangeArrowheads="1"/>
          </p:cNvSpPr>
          <p:nvPr/>
        </p:nvSpPr>
        <p:spPr bwMode="auto">
          <a:xfrm>
            <a:off x="1447800" y="3652897"/>
            <a:ext cx="9372600" cy="2062103"/>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dirty="0">
                <a:latin typeface="Arial" panose="020B0604020202020204" pitchFamily="34" charset="0"/>
                <a:cs typeface="Arial" panose="020B0604020202020204" pitchFamily="34" charset="0"/>
              </a:rPr>
              <a:t>Constantine brought freedom to Christians in the West but because they were fighting Persia in the name of Christ the Christians in the East suffered greatly.</a:t>
            </a:r>
          </a:p>
        </p:txBody>
      </p:sp>
      <p:sp>
        <p:nvSpPr>
          <p:cNvPr id="6" name="Text Box 7"/>
          <p:cNvSpPr txBox="1">
            <a:spLocks noChangeArrowheads="1"/>
          </p:cNvSpPr>
          <p:nvPr/>
        </p:nvSpPr>
        <p:spPr bwMode="auto">
          <a:xfrm>
            <a:off x="1524000" y="6096000"/>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dirty="0">
                <a:latin typeface="Arial Black"/>
                <a:cs typeface="Arial Black"/>
              </a:rPr>
              <a:t>Constantine statute in York, England</a:t>
            </a:r>
          </a:p>
        </p:txBody>
      </p:sp>
    </p:spTree>
    <p:extLst>
      <p:ext uri="{BB962C8B-B14F-4D97-AF65-F5344CB8AC3E}">
        <p14:creationId xmlns:p14="http://schemas.microsoft.com/office/powerpoint/2010/main" val="80268598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ebateBetweenCatholicsAndOrientalChristiansInThe13thCenturyAcre129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1753"/>
            <a:ext cx="12192000" cy="6909753"/>
          </a:xfrm>
          <a:prstGeom prst="rect">
            <a:avLst/>
          </a:prstGeom>
        </p:spPr>
      </p:pic>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ASIAN CHURCH HISTORY</a:t>
            </a:r>
          </a:p>
        </p:txBody>
      </p:sp>
      <p:sp>
        <p:nvSpPr>
          <p:cNvPr id="13315" name="Text Box 7"/>
          <p:cNvSpPr txBox="1">
            <a:spLocks noChangeArrowheads="1"/>
          </p:cNvSpPr>
          <p:nvPr/>
        </p:nvSpPr>
        <p:spPr bwMode="auto">
          <a:xfrm>
            <a:off x="1524000" y="6096000"/>
            <a:ext cx="91440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Catholics &amp; Nestorians debating in central Asia 1290AD</a:t>
            </a:r>
          </a:p>
        </p:txBody>
      </p:sp>
    </p:spTree>
    <p:extLst>
      <p:ext uri="{BB962C8B-B14F-4D97-AF65-F5344CB8AC3E}">
        <p14:creationId xmlns:p14="http://schemas.microsoft.com/office/powerpoint/2010/main" val="936965687"/>
      </p:ext>
    </p:extLst>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Efre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32" y="-457200"/>
            <a:ext cx="12192000" cy="16348556"/>
          </a:xfrm>
          <a:prstGeom prst="rect">
            <a:avLst/>
          </a:prstGeom>
        </p:spPr>
      </p:pic>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EPHREM THE SYRIAN</a:t>
            </a:r>
          </a:p>
        </p:txBody>
      </p:sp>
    </p:spTree>
    <p:extLst>
      <p:ext uri="{BB962C8B-B14F-4D97-AF65-F5344CB8AC3E}">
        <p14:creationId xmlns:p14="http://schemas.microsoft.com/office/powerpoint/2010/main" val="663941003"/>
      </p:ext>
    </p:extLst>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heodoreMopsueta.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11399520"/>
          </a:xfrm>
          <a:prstGeom prst="rect">
            <a:avLst/>
          </a:prstGeom>
        </p:spPr>
      </p:pic>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THEODORE OF MOPSUESTIA</a:t>
            </a:r>
          </a:p>
        </p:txBody>
      </p:sp>
      <p:sp>
        <p:nvSpPr>
          <p:cNvPr id="6" name="Text Box 7"/>
          <p:cNvSpPr txBox="1">
            <a:spLocks noChangeArrowheads="1"/>
          </p:cNvSpPr>
          <p:nvPr/>
        </p:nvSpPr>
        <p:spPr bwMode="auto">
          <a:xfrm>
            <a:off x="8458200" y="1371600"/>
            <a:ext cx="3699998" cy="2554545"/>
          </a:xfrm>
          <a:prstGeom prst="rect">
            <a:avLst/>
          </a:prstGeom>
          <a:solidFill>
            <a:srgbClr val="000000"/>
          </a:solidFill>
          <a:ln>
            <a:noFill/>
          </a:ln>
        </p:spPr>
        <p:txBody>
          <a:bodyPr>
            <a:spAutoFit/>
          </a:bodyPr>
          <a:lstStyle>
            <a:defPPr>
              <a:defRPr lang="en-US"/>
            </a:defPPr>
            <a:lvl1pPr algn="ctr">
              <a:defRPr sz="3200" b="1">
                <a:latin typeface="Arial" panose="020B0604020202020204" pitchFamily="34" charset="0"/>
                <a:cs typeface="Arial" panose="020B0604020202020204" pitchFamily="34" charset="0"/>
              </a:defRPr>
            </a:lvl1pPr>
          </a:lstStyle>
          <a:p>
            <a:r>
              <a:rPr lang="en-US" dirty="0"/>
              <a:t>Theodore explained Scripture in all the churches of the East</a:t>
            </a:r>
          </a:p>
        </p:txBody>
      </p:sp>
    </p:spTree>
    <p:extLst>
      <p:ext uri="{BB962C8B-B14F-4D97-AF65-F5344CB8AC3E}">
        <p14:creationId xmlns:p14="http://schemas.microsoft.com/office/powerpoint/2010/main" val="40546692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Nestorianism.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09800" y="381000"/>
            <a:ext cx="7696200" cy="6059380"/>
          </a:xfrm>
          <a:prstGeom prst="rect">
            <a:avLst/>
          </a:prstGeom>
        </p:spPr>
      </p:pic>
    </p:spTree>
    <p:extLst>
      <p:ext uri="{BB962C8B-B14F-4D97-AF65-F5344CB8AC3E}">
        <p14:creationId xmlns:p14="http://schemas.microsoft.com/office/powerpoint/2010/main" val="3589338003"/>
      </p:ext>
    </p:extLst>
  </p:cSld>
  <p:clrMapOvr>
    <a:masterClrMapping/>
  </p:clrMapOvr>
  <p:transition>
    <p:random/>
  </p:transition>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ouncilOfEphesu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43200" y="0"/>
            <a:ext cx="6685254" cy="6858000"/>
          </a:xfrm>
          <a:prstGeom prst="rect">
            <a:avLst/>
          </a:prstGeom>
        </p:spPr>
      </p:pic>
      <p:sp>
        <p:nvSpPr>
          <p:cNvPr id="5" name="Rectangle 4"/>
          <p:cNvSpPr/>
          <p:nvPr/>
        </p:nvSpPr>
        <p:spPr>
          <a:xfrm>
            <a:off x="2743200" y="2158424"/>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COUNCIL OF EPHESUS (431)</a:t>
            </a:r>
          </a:p>
        </p:txBody>
      </p:sp>
      <p:sp>
        <p:nvSpPr>
          <p:cNvPr id="6" name="Text Box 7"/>
          <p:cNvSpPr txBox="1">
            <a:spLocks noChangeArrowheads="1"/>
          </p:cNvSpPr>
          <p:nvPr/>
        </p:nvSpPr>
        <p:spPr bwMode="auto">
          <a:xfrm>
            <a:off x="1143000" y="3733800"/>
            <a:ext cx="9448800" cy="1077218"/>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Arial" panose="020B0604020202020204" pitchFamily="34" charset="0"/>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dirty="0"/>
              <a:t>Nestorius became known as the heretic who believed Jesus had two natures inside of Him.</a:t>
            </a:r>
          </a:p>
        </p:txBody>
      </p:sp>
    </p:spTree>
    <p:extLst>
      <p:ext uri="{BB962C8B-B14F-4D97-AF65-F5344CB8AC3E}">
        <p14:creationId xmlns:p14="http://schemas.microsoft.com/office/powerpoint/2010/main" val="33306464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EasternEurop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2124"/>
            <a:ext cx="12192000" cy="8169324"/>
          </a:xfrm>
          <a:prstGeom prst="rect">
            <a:avLst/>
          </a:prstGeom>
        </p:spPr>
      </p:pic>
      <p:sp>
        <p:nvSpPr>
          <p:cNvPr id="8" name="Rectangle 7"/>
          <p:cNvSpPr/>
          <p:nvPr/>
        </p:nvSpPr>
        <p:spPr>
          <a:xfrm>
            <a:off x="2743200" y="381000"/>
            <a:ext cx="6781800" cy="646331"/>
          </a:xfrm>
          <a:prstGeom prst="rect">
            <a:avLst/>
          </a:prstGeom>
          <a:solidFill>
            <a:srgbClr val="000514"/>
          </a:solidFill>
          <a:ln>
            <a:noFill/>
          </a:ln>
        </p:spPr>
        <p:txBody>
          <a:bodyPr wrap="square">
            <a:spAutoFit/>
          </a:bodyPr>
          <a:lstStyle/>
          <a:p>
            <a:pPr algn="ctr" fontAlgn="auto">
              <a:spcBef>
                <a:spcPts val="0"/>
              </a:spcBef>
              <a:spcAft>
                <a:spcPts val="0"/>
              </a:spcAft>
            </a:pPr>
            <a:r>
              <a:rPr lang="en-US" sz="3600" b="1" dirty="0">
                <a:ln w="25400">
                  <a:solidFill>
                    <a:srgbClr val="000000"/>
                  </a:solidFill>
                </a:ln>
                <a:effectLst>
                  <a:outerShdw blurRad="50800" dist="50800" dir="2700000" algn="tl" rotWithShape="0">
                    <a:srgbClr val="000000">
                      <a:alpha val="43000"/>
                    </a:srgbClr>
                  </a:outerShdw>
                </a:effectLst>
                <a:latin typeface="Arial"/>
                <a:cs typeface="Arial"/>
              </a:rPr>
              <a:t>THE CHURCH OF THE EAST</a:t>
            </a:r>
          </a:p>
        </p:txBody>
      </p:sp>
      <p:sp>
        <p:nvSpPr>
          <p:cNvPr id="9" name="Freeform 8"/>
          <p:cNvSpPr/>
          <p:nvPr/>
        </p:nvSpPr>
        <p:spPr>
          <a:xfrm>
            <a:off x="5027411" y="2070861"/>
            <a:ext cx="3673767" cy="4224555"/>
          </a:xfrm>
          <a:custGeom>
            <a:avLst/>
            <a:gdLst>
              <a:gd name="connsiteX0" fmla="*/ 1631032 w 3673767"/>
              <a:gd name="connsiteY0" fmla="*/ 0 h 4224555"/>
              <a:gd name="connsiteX1" fmla="*/ 1465405 w 3673767"/>
              <a:gd name="connsiteY1" fmla="*/ 27611 h 4224555"/>
              <a:gd name="connsiteX2" fmla="*/ 1382592 w 3673767"/>
              <a:gd name="connsiteY2" fmla="*/ 55223 h 4224555"/>
              <a:gd name="connsiteX3" fmla="*/ 1106546 w 3673767"/>
              <a:gd name="connsiteY3" fmla="*/ 82834 h 4224555"/>
              <a:gd name="connsiteX4" fmla="*/ 1078942 w 3673767"/>
              <a:gd name="connsiteY4" fmla="*/ 276114 h 4224555"/>
              <a:gd name="connsiteX5" fmla="*/ 1161755 w 3673767"/>
              <a:gd name="connsiteY5" fmla="*/ 303726 h 4224555"/>
              <a:gd name="connsiteX6" fmla="*/ 1244569 w 3673767"/>
              <a:gd name="connsiteY6" fmla="*/ 469395 h 4224555"/>
              <a:gd name="connsiteX7" fmla="*/ 1078942 w 3673767"/>
              <a:gd name="connsiteY7" fmla="*/ 524618 h 4224555"/>
              <a:gd name="connsiteX8" fmla="*/ 968524 w 3673767"/>
              <a:gd name="connsiteY8" fmla="*/ 497006 h 4224555"/>
              <a:gd name="connsiteX9" fmla="*/ 913315 w 3673767"/>
              <a:gd name="connsiteY9" fmla="*/ 414172 h 4224555"/>
              <a:gd name="connsiteX10" fmla="*/ 858105 w 3673767"/>
              <a:gd name="connsiteY10" fmla="*/ 358949 h 4224555"/>
              <a:gd name="connsiteX11" fmla="*/ 802896 w 3673767"/>
              <a:gd name="connsiteY11" fmla="*/ 441783 h 4224555"/>
              <a:gd name="connsiteX12" fmla="*/ 802896 w 3673767"/>
              <a:gd name="connsiteY12" fmla="*/ 938790 h 4224555"/>
              <a:gd name="connsiteX13" fmla="*/ 637269 w 3673767"/>
              <a:gd name="connsiteY13" fmla="*/ 1021624 h 4224555"/>
              <a:gd name="connsiteX14" fmla="*/ 554456 w 3673767"/>
              <a:gd name="connsiteY14" fmla="*/ 966401 h 4224555"/>
              <a:gd name="connsiteX15" fmla="*/ 278410 w 3673767"/>
              <a:gd name="connsiteY15" fmla="*/ 966401 h 4224555"/>
              <a:gd name="connsiteX16" fmla="*/ 195597 w 3673767"/>
              <a:gd name="connsiteY16" fmla="*/ 1132070 h 4224555"/>
              <a:gd name="connsiteX17" fmla="*/ 250806 w 3673767"/>
              <a:gd name="connsiteY17" fmla="*/ 1380573 h 4224555"/>
              <a:gd name="connsiteX18" fmla="*/ 112783 w 3673767"/>
              <a:gd name="connsiteY18" fmla="*/ 1656688 h 4224555"/>
              <a:gd name="connsiteX19" fmla="*/ 29970 w 3673767"/>
              <a:gd name="connsiteY19" fmla="*/ 1684300 h 4224555"/>
              <a:gd name="connsiteX20" fmla="*/ 2365 w 3673767"/>
              <a:gd name="connsiteY20" fmla="*/ 1767134 h 4224555"/>
              <a:gd name="connsiteX21" fmla="*/ 85179 w 3673767"/>
              <a:gd name="connsiteY21" fmla="*/ 1822357 h 4224555"/>
              <a:gd name="connsiteX22" fmla="*/ 250806 w 3673767"/>
              <a:gd name="connsiteY22" fmla="*/ 1877580 h 4224555"/>
              <a:gd name="connsiteX23" fmla="*/ 416433 w 3673767"/>
              <a:gd name="connsiteY23" fmla="*/ 1960414 h 4224555"/>
              <a:gd name="connsiteX24" fmla="*/ 471642 w 3673767"/>
              <a:gd name="connsiteY24" fmla="*/ 2043249 h 4224555"/>
              <a:gd name="connsiteX25" fmla="*/ 526851 w 3673767"/>
              <a:gd name="connsiteY25" fmla="*/ 2319364 h 4224555"/>
              <a:gd name="connsiteX26" fmla="*/ 471642 w 3673767"/>
              <a:gd name="connsiteY26" fmla="*/ 2485032 h 4224555"/>
              <a:gd name="connsiteX27" fmla="*/ 444038 w 3673767"/>
              <a:gd name="connsiteY27" fmla="*/ 2567867 h 4224555"/>
              <a:gd name="connsiteX28" fmla="*/ 471642 w 3673767"/>
              <a:gd name="connsiteY28" fmla="*/ 2788759 h 4224555"/>
              <a:gd name="connsiteX29" fmla="*/ 554456 w 3673767"/>
              <a:gd name="connsiteY29" fmla="*/ 2816370 h 4224555"/>
              <a:gd name="connsiteX30" fmla="*/ 692478 w 3673767"/>
              <a:gd name="connsiteY30" fmla="*/ 2926816 h 4224555"/>
              <a:gd name="connsiteX31" fmla="*/ 802896 w 3673767"/>
              <a:gd name="connsiteY31" fmla="*/ 3009650 h 4224555"/>
              <a:gd name="connsiteX32" fmla="*/ 968524 w 3673767"/>
              <a:gd name="connsiteY32" fmla="*/ 3064873 h 4224555"/>
              <a:gd name="connsiteX33" fmla="*/ 1078942 w 3673767"/>
              <a:gd name="connsiteY33" fmla="*/ 3230542 h 4224555"/>
              <a:gd name="connsiteX34" fmla="*/ 1106546 w 3673767"/>
              <a:gd name="connsiteY34" fmla="*/ 3313377 h 4224555"/>
              <a:gd name="connsiteX35" fmla="*/ 1189360 w 3673767"/>
              <a:gd name="connsiteY35" fmla="*/ 3368600 h 4224555"/>
              <a:gd name="connsiteX36" fmla="*/ 1299778 w 3673767"/>
              <a:gd name="connsiteY36" fmla="*/ 3561880 h 4224555"/>
              <a:gd name="connsiteX37" fmla="*/ 1327382 w 3673767"/>
              <a:gd name="connsiteY37" fmla="*/ 3644714 h 4224555"/>
              <a:gd name="connsiteX38" fmla="*/ 1382592 w 3673767"/>
              <a:gd name="connsiteY38" fmla="*/ 3727549 h 4224555"/>
              <a:gd name="connsiteX39" fmla="*/ 1410196 w 3673767"/>
              <a:gd name="connsiteY39" fmla="*/ 3837995 h 4224555"/>
              <a:gd name="connsiteX40" fmla="*/ 1520614 w 3673767"/>
              <a:gd name="connsiteY40" fmla="*/ 4003663 h 4224555"/>
              <a:gd name="connsiteX41" fmla="*/ 1548219 w 3673767"/>
              <a:gd name="connsiteY41" fmla="*/ 4086498 h 4224555"/>
              <a:gd name="connsiteX42" fmla="*/ 1713846 w 3673767"/>
              <a:gd name="connsiteY42" fmla="*/ 4224555 h 4224555"/>
              <a:gd name="connsiteX43" fmla="*/ 1796659 w 3673767"/>
              <a:gd name="connsiteY43" fmla="*/ 4196944 h 4224555"/>
              <a:gd name="connsiteX44" fmla="*/ 1824264 w 3673767"/>
              <a:gd name="connsiteY44" fmla="*/ 4114109 h 4224555"/>
              <a:gd name="connsiteX45" fmla="*/ 1907078 w 3673767"/>
              <a:gd name="connsiteY45" fmla="*/ 3920829 h 4224555"/>
              <a:gd name="connsiteX46" fmla="*/ 1796659 w 3673767"/>
              <a:gd name="connsiteY46" fmla="*/ 3755160 h 4224555"/>
              <a:gd name="connsiteX47" fmla="*/ 1713846 w 3673767"/>
              <a:gd name="connsiteY47" fmla="*/ 3561880 h 4224555"/>
              <a:gd name="connsiteX48" fmla="*/ 1741450 w 3673767"/>
              <a:gd name="connsiteY48" fmla="*/ 3451434 h 4224555"/>
              <a:gd name="connsiteX49" fmla="*/ 2045100 w 3673767"/>
              <a:gd name="connsiteY49" fmla="*/ 3423822 h 4224555"/>
              <a:gd name="connsiteX50" fmla="*/ 2127914 w 3673767"/>
              <a:gd name="connsiteY50" fmla="*/ 3451434 h 4224555"/>
              <a:gd name="connsiteX51" fmla="*/ 2376355 w 3673767"/>
              <a:gd name="connsiteY51" fmla="*/ 3368600 h 4224555"/>
              <a:gd name="connsiteX52" fmla="*/ 2403959 w 3673767"/>
              <a:gd name="connsiteY52" fmla="*/ 3285765 h 4224555"/>
              <a:gd name="connsiteX53" fmla="*/ 2265936 w 3673767"/>
              <a:gd name="connsiteY53" fmla="*/ 3147708 h 4224555"/>
              <a:gd name="connsiteX54" fmla="*/ 2238332 w 3673767"/>
              <a:gd name="connsiteY54" fmla="*/ 3064873 h 4224555"/>
              <a:gd name="connsiteX55" fmla="*/ 2321145 w 3673767"/>
              <a:gd name="connsiteY55" fmla="*/ 3009650 h 4224555"/>
              <a:gd name="connsiteX56" fmla="*/ 2376355 w 3673767"/>
              <a:gd name="connsiteY56" fmla="*/ 2843982 h 4224555"/>
              <a:gd name="connsiteX57" fmla="*/ 2403959 w 3673767"/>
              <a:gd name="connsiteY57" fmla="*/ 2761147 h 4224555"/>
              <a:gd name="connsiteX58" fmla="*/ 2431564 w 3673767"/>
              <a:gd name="connsiteY58" fmla="*/ 2678313 h 4224555"/>
              <a:gd name="connsiteX59" fmla="*/ 2486773 w 3673767"/>
              <a:gd name="connsiteY59" fmla="*/ 2457421 h 4224555"/>
              <a:gd name="connsiteX60" fmla="*/ 2514377 w 3673767"/>
              <a:gd name="connsiteY60" fmla="*/ 2374586 h 4224555"/>
              <a:gd name="connsiteX61" fmla="*/ 2597191 w 3673767"/>
              <a:gd name="connsiteY61" fmla="*/ 2346975 h 4224555"/>
              <a:gd name="connsiteX62" fmla="*/ 2790422 w 3673767"/>
              <a:gd name="connsiteY62" fmla="*/ 2374586 h 4224555"/>
              <a:gd name="connsiteX63" fmla="*/ 2873236 w 3673767"/>
              <a:gd name="connsiteY63" fmla="*/ 2402198 h 4224555"/>
              <a:gd name="connsiteX64" fmla="*/ 3176886 w 3673767"/>
              <a:gd name="connsiteY64" fmla="*/ 2374586 h 4224555"/>
              <a:gd name="connsiteX65" fmla="*/ 3452931 w 3673767"/>
              <a:gd name="connsiteY65" fmla="*/ 2291752 h 4224555"/>
              <a:gd name="connsiteX66" fmla="*/ 3535745 w 3673767"/>
              <a:gd name="connsiteY66" fmla="*/ 2236529 h 4224555"/>
              <a:gd name="connsiteX67" fmla="*/ 3673767 w 3673767"/>
              <a:gd name="connsiteY67" fmla="*/ 1932803 h 4224555"/>
              <a:gd name="connsiteX68" fmla="*/ 3618558 w 3673767"/>
              <a:gd name="connsiteY68" fmla="*/ 1794745 h 4224555"/>
              <a:gd name="connsiteX69" fmla="*/ 3535745 w 3673767"/>
              <a:gd name="connsiteY69" fmla="*/ 1739523 h 4224555"/>
              <a:gd name="connsiteX70" fmla="*/ 3370118 w 3673767"/>
              <a:gd name="connsiteY70" fmla="*/ 1684300 h 4224555"/>
              <a:gd name="connsiteX71" fmla="*/ 3287304 w 3673767"/>
              <a:gd name="connsiteY71" fmla="*/ 1656688 h 4224555"/>
              <a:gd name="connsiteX72" fmla="*/ 3149281 w 3673767"/>
              <a:gd name="connsiteY72" fmla="*/ 1629077 h 4224555"/>
              <a:gd name="connsiteX73" fmla="*/ 3066468 w 3673767"/>
              <a:gd name="connsiteY73" fmla="*/ 1601465 h 4224555"/>
              <a:gd name="connsiteX74" fmla="*/ 2900841 w 3673767"/>
              <a:gd name="connsiteY74" fmla="*/ 1491019 h 4224555"/>
              <a:gd name="connsiteX75" fmla="*/ 2790422 w 3673767"/>
              <a:gd name="connsiteY75" fmla="*/ 1352962 h 4224555"/>
              <a:gd name="connsiteX76" fmla="*/ 2597191 w 3673767"/>
              <a:gd name="connsiteY76" fmla="*/ 1270127 h 4224555"/>
              <a:gd name="connsiteX77" fmla="*/ 2348750 w 3673767"/>
              <a:gd name="connsiteY77" fmla="*/ 1242516 h 4224555"/>
              <a:gd name="connsiteX78" fmla="*/ 2293541 w 3673767"/>
              <a:gd name="connsiteY78" fmla="*/ 1132070 h 4224555"/>
              <a:gd name="connsiteX79" fmla="*/ 2459168 w 3673767"/>
              <a:gd name="connsiteY79" fmla="*/ 1076847 h 4224555"/>
              <a:gd name="connsiteX80" fmla="*/ 2293541 w 3673767"/>
              <a:gd name="connsiteY80" fmla="*/ 966401 h 4224555"/>
              <a:gd name="connsiteX81" fmla="*/ 2127914 w 3673767"/>
              <a:gd name="connsiteY81" fmla="*/ 911178 h 4224555"/>
              <a:gd name="connsiteX82" fmla="*/ 2017496 w 3673767"/>
              <a:gd name="connsiteY82" fmla="*/ 800732 h 4224555"/>
              <a:gd name="connsiteX83" fmla="*/ 1989891 w 3673767"/>
              <a:gd name="connsiteY83" fmla="*/ 717898 h 4224555"/>
              <a:gd name="connsiteX84" fmla="*/ 1907078 w 3673767"/>
              <a:gd name="connsiteY84" fmla="*/ 662675 h 4224555"/>
              <a:gd name="connsiteX85" fmla="*/ 1769055 w 3673767"/>
              <a:gd name="connsiteY85" fmla="*/ 552229 h 4224555"/>
              <a:gd name="connsiteX86" fmla="*/ 1713846 w 3673767"/>
              <a:gd name="connsiteY86" fmla="*/ 469395 h 4224555"/>
              <a:gd name="connsiteX87" fmla="*/ 1631032 w 3673767"/>
              <a:gd name="connsiteY87" fmla="*/ 414172 h 4224555"/>
              <a:gd name="connsiteX88" fmla="*/ 1603428 w 3673767"/>
              <a:gd name="connsiteY88" fmla="*/ 331337 h 4224555"/>
              <a:gd name="connsiteX89" fmla="*/ 1493010 w 3673767"/>
              <a:gd name="connsiteY89" fmla="*/ 165668 h 4224555"/>
              <a:gd name="connsiteX90" fmla="*/ 1465405 w 3673767"/>
              <a:gd name="connsiteY90" fmla="*/ 82834 h 4224555"/>
              <a:gd name="connsiteX91" fmla="*/ 1299778 w 3673767"/>
              <a:gd name="connsiteY91" fmla="*/ 0 h 4224555"/>
              <a:gd name="connsiteX92" fmla="*/ 1134151 w 3673767"/>
              <a:gd name="connsiteY92" fmla="*/ 55223 h 4224555"/>
              <a:gd name="connsiteX93" fmla="*/ 1051337 w 3673767"/>
              <a:gd name="connsiteY93" fmla="*/ 110446 h 4224555"/>
              <a:gd name="connsiteX94" fmla="*/ 968524 w 3673767"/>
              <a:gd name="connsiteY94" fmla="*/ 165668 h 422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673767" h="4224555">
                <a:moveTo>
                  <a:pt x="1631032" y="0"/>
                </a:moveTo>
                <a:cubicBezTo>
                  <a:pt x="1575823" y="9204"/>
                  <a:pt x="1520042" y="15466"/>
                  <a:pt x="1465405" y="27611"/>
                </a:cubicBezTo>
                <a:cubicBezTo>
                  <a:pt x="1437000" y="33925"/>
                  <a:pt x="1411352" y="50797"/>
                  <a:pt x="1382592" y="55223"/>
                </a:cubicBezTo>
                <a:cubicBezTo>
                  <a:pt x="1291193" y="69288"/>
                  <a:pt x="1198561" y="73630"/>
                  <a:pt x="1106546" y="82834"/>
                </a:cubicBezTo>
                <a:cubicBezTo>
                  <a:pt x="1061464" y="150474"/>
                  <a:pt x="1007641" y="186965"/>
                  <a:pt x="1078942" y="276114"/>
                </a:cubicBezTo>
                <a:cubicBezTo>
                  <a:pt x="1097117" y="298838"/>
                  <a:pt x="1134151" y="294522"/>
                  <a:pt x="1161755" y="303726"/>
                </a:cubicBezTo>
                <a:cubicBezTo>
                  <a:pt x="1163613" y="306514"/>
                  <a:pt x="1267426" y="446532"/>
                  <a:pt x="1244569" y="469395"/>
                </a:cubicBezTo>
                <a:cubicBezTo>
                  <a:pt x="1203423" y="510552"/>
                  <a:pt x="1078942" y="524618"/>
                  <a:pt x="1078942" y="524618"/>
                </a:cubicBezTo>
                <a:cubicBezTo>
                  <a:pt x="1042136" y="515414"/>
                  <a:pt x="1000089" y="518055"/>
                  <a:pt x="968524" y="497006"/>
                </a:cubicBezTo>
                <a:cubicBezTo>
                  <a:pt x="940917" y="478597"/>
                  <a:pt x="934041" y="440085"/>
                  <a:pt x="913315" y="414172"/>
                </a:cubicBezTo>
                <a:cubicBezTo>
                  <a:pt x="897057" y="393845"/>
                  <a:pt x="876508" y="377357"/>
                  <a:pt x="858105" y="358949"/>
                </a:cubicBezTo>
                <a:cubicBezTo>
                  <a:pt x="839702" y="386560"/>
                  <a:pt x="805651" y="408715"/>
                  <a:pt x="802896" y="441783"/>
                </a:cubicBezTo>
                <a:cubicBezTo>
                  <a:pt x="781012" y="704468"/>
                  <a:pt x="898394" y="676106"/>
                  <a:pt x="802896" y="938790"/>
                </a:cubicBezTo>
                <a:cubicBezTo>
                  <a:pt x="788134" y="979396"/>
                  <a:pt x="670645" y="1010496"/>
                  <a:pt x="637269" y="1021624"/>
                </a:cubicBezTo>
                <a:cubicBezTo>
                  <a:pt x="609665" y="1003216"/>
                  <a:pt x="584131" y="981242"/>
                  <a:pt x="554456" y="966401"/>
                </a:cubicBezTo>
                <a:cubicBezTo>
                  <a:pt x="447392" y="912856"/>
                  <a:pt x="416654" y="946647"/>
                  <a:pt x="278410" y="966401"/>
                </a:cubicBezTo>
                <a:cubicBezTo>
                  <a:pt x="250493" y="1008288"/>
                  <a:pt x="195597" y="1074912"/>
                  <a:pt x="195597" y="1132070"/>
                </a:cubicBezTo>
                <a:cubicBezTo>
                  <a:pt x="195597" y="1229263"/>
                  <a:pt x="222338" y="1295149"/>
                  <a:pt x="250806" y="1380573"/>
                </a:cubicBezTo>
                <a:cubicBezTo>
                  <a:pt x="217290" y="1682289"/>
                  <a:pt x="304840" y="1601801"/>
                  <a:pt x="112783" y="1656688"/>
                </a:cubicBezTo>
                <a:cubicBezTo>
                  <a:pt x="84805" y="1664684"/>
                  <a:pt x="57574" y="1675096"/>
                  <a:pt x="29970" y="1684300"/>
                </a:cubicBezTo>
                <a:cubicBezTo>
                  <a:pt x="20768" y="1711911"/>
                  <a:pt x="-8442" y="1740110"/>
                  <a:pt x="2365" y="1767134"/>
                </a:cubicBezTo>
                <a:cubicBezTo>
                  <a:pt x="14685" y="1797941"/>
                  <a:pt x="54861" y="1808879"/>
                  <a:pt x="85179" y="1822357"/>
                </a:cubicBezTo>
                <a:cubicBezTo>
                  <a:pt x="138358" y="1845998"/>
                  <a:pt x="202387" y="1845292"/>
                  <a:pt x="250806" y="1877580"/>
                </a:cubicBezTo>
                <a:cubicBezTo>
                  <a:pt x="357829" y="1948947"/>
                  <a:pt x="302143" y="1922309"/>
                  <a:pt x="416433" y="1960414"/>
                </a:cubicBezTo>
                <a:cubicBezTo>
                  <a:pt x="434836" y="1988026"/>
                  <a:pt x="445733" y="2022517"/>
                  <a:pt x="471642" y="2043249"/>
                </a:cubicBezTo>
                <a:cubicBezTo>
                  <a:pt x="613076" y="2156425"/>
                  <a:pt x="616228" y="1872369"/>
                  <a:pt x="526851" y="2319364"/>
                </a:cubicBezTo>
                <a:cubicBezTo>
                  <a:pt x="515438" y="2376443"/>
                  <a:pt x="490045" y="2429809"/>
                  <a:pt x="471642" y="2485032"/>
                </a:cubicBezTo>
                <a:lnTo>
                  <a:pt x="444038" y="2567867"/>
                </a:lnTo>
                <a:cubicBezTo>
                  <a:pt x="453239" y="2641498"/>
                  <a:pt x="441511" y="2720948"/>
                  <a:pt x="471642" y="2788759"/>
                </a:cubicBezTo>
                <a:cubicBezTo>
                  <a:pt x="483458" y="2815351"/>
                  <a:pt x="531736" y="2798190"/>
                  <a:pt x="554456" y="2816370"/>
                </a:cubicBezTo>
                <a:cubicBezTo>
                  <a:pt x="732828" y="2959102"/>
                  <a:pt x="484333" y="2857415"/>
                  <a:pt x="692478" y="2926816"/>
                </a:cubicBezTo>
                <a:cubicBezTo>
                  <a:pt x="729284" y="2954427"/>
                  <a:pt x="761744" y="2989069"/>
                  <a:pt x="802896" y="3009650"/>
                </a:cubicBezTo>
                <a:cubicBezTo>
                  <a:pt x="854947" y="3035682"/>
                  <a:pt x="968524" y="3064873"/>
                  <a:pt x="968524" y="3064873"/>
                </a:cubicBezTo>
                <a:cubicBezTo>
                  <a:pt x="1005330" y="3120096"/>
                  <a:pt x="1057961" y="3167581"/>
                  <a:pt x="1078942" y="3230542"/>
                </a:cubicBezTo>
                <a:cubicBezTo>
                  <a:pt x="1088143" y="3258154"/>
                  <a:pt x="1088367" y="3290648"/>
                  <a:pt x="1106546" y="3313377"/>
                </a:cubicBezTo>
                <a:cubicBezTo>
                  <a:pt x="1127270" y="3339288"/>
                  <a:pt x="1161755" y="3350192"/>
                  <a:pt x="1189360" y="3368600"/>
                </a:cubicBezTo>
                <a:cubicBezTo>
                  <a:pt x="1252652" y="3558526"/>
                  <a:pt x="1166081" y="3327851"/>
                  <a:pt x="1299778" y="3561880"/>
                </a:cubicBezTo>
                <a:cubicBezTo>
                  <a:pt x="1314215" y="3587151"/>
                  <a:pt x="1314369" y="3618681"/>
                  <a:pt x="1327382" y="3644714"/>
                </a:cubicBezTo>
                <a:cubicBezTo>
                  <a:pt x="1342219" y="3674395"/>
                  <a:pt x="1364189" y="3699937"/>
                  <a:pt x="1382592" y="3727549"/>
                </a:cubicBezTo>
                <a:cubicBezTo>
                  <a:pt x="1391793" y="3764364"/>
                  <a:pt x="1393229" y="3804052"/>
                  <a:pt x="1410196" y="3837995"/>
                </a:cubicBezTo>
                <a:cubicBezTo>
                  <a:pt x="1439869" y="3897356"/>
                  <a:pt x="1499632" y="3940703"/>
                  <a:pt x="1520614" y="4003663"/>
                </a:cubicBezTo>
                <a:cubicBezTo>
                  <a:pt x="1529816" y="4031275"/>
                  <a:pt x="1532078" y="4062280"/>
                  <a:pt x="1548219" y="4086498"/>
                </a:cubicBezTo>
                <a:cubicBezTo>
                  <a:pt x="1590728" y="4150277"/>
                  <a:pt x="1652734" y="4183804"/>
                  <a:pt x="1713846" y="4224555"/>
                </a:cubicBezTo>
                <a:cubicBezTo>
                  <a:pt x="1741450" y="4215351"/>
                  <a:pt x="1776086" y="4217522"/>
                  <a:pt x="1796659" y="4196944"/>
                </a:cubicBezTo>
                <a:cubicBezTo>
                  <a:pt x="1817236" y="4176361"/>
                  <a:pt x="1812802" y="4140861"/>
                  <a:pt x="1824264" y="4114109"/>
                </a:cubicBezTo>
                <a:cubicBezTo>
                  <a:pt x="1926600" y="3875266"/>
                  <a:pt x="1842338" y="4115094"/>
                  <a:pt x="1907078" y="3920829"/>
                </a:cubicBezTo>
                <a:cubicBezTo>
                  <a:pt x="1846508" y="3678491"/>
                  <a:pt x="1932833" y="3918610"/>
                  <a:pt x="1796659" y="3755160"/>
                </a:cubicBezTo>
                <a:cubicBezTo>
                  <a:pt x="1758757" y="3709667"/>
                  <a:pt x="1733022" y="3619424"/>
                  <a:pt x="1713846" y="3561880"/>
                </a:cubicBezTo>
                <a:cubicBezTo>
                  <a:pt x="1723047" y="3525065"/>
                  <a:pt x="1720404" y="3483011"/>
                  <a:pt x="1741450" y="3451434"/>
                </a:cubicBezTo>
                <a:cubicBezTo>
                  <a:pt x="1811864" y="3345786"/>
                  <a:pt x="1957068" y="3412815"/>
                  <a:pt x="2045100" y="3423822"/>
                </a:cubicBezTo>
                <a:cubicBezTo>
                  <a:pt x="2072705" y="3433026"/>
                  <a:pt x="2098815" y="3451434"/>
                  <a:pt x="2127914" y="3451434"/>
                </a:cubicBezTo>
                <a:cubicBezTo>
                  <a:pt x="2276678" y="3451434"/>
                  <a:pt x="2276371" y="3435272"/>
                  <a:pt x="2376355" y="3368600"/>
                </a:cubicBezTo>
                <a:cubicBezTo>
                  <a:pt x="2385556" y="3340988"/>
                  <a:pt x="2408743" y="3314474"/>
                  <a:pt x="2403959" y="3285765"/>
                </a:cubicBezTo>
                <a:cubicBezTo>
                  <a:pt x="2392457" y="3216738"/>
                  <a:pt x="2314254" y="3179928"/>
                  <a:pt x="2265936" y="3147708"/>
                </a:cubicBezTo>
                <a:cubicBezTo>
                  <a:pt x="2256735" y="3120096"/>
                  <a:pt x="2227525" y="3091897"/>
                  <a:pt x="2238332" y="3064873"/>
                </a:cubicBezTo>
                <a:cubicBezTo>
                  <a:pt x="2250652" y="3034066"/>
                  <a:pt x="2303563" y="3037788"/>
                  <a:pt x="2321145" y="3009650"/>
                </a:cubicBezTo>
                <a:cubicBezTo>
                  <a:pt x="2351990" y="2960286"/>
                  <a:pt x="2357952" y="2899205"/>
                  <a:pt x="2376355" y="2843982"/>
                </a:cubicBezTo>
                <a:lnTo>
                  <a:pt x="2403959" y="2761147"/>
                </a:lnTo>
                <a:cubicBezTo>
                  <a:pt x="2413160" y="2733536"/>
                  <a:pt x="2424507" y="2706549"/>
                  <a:pt x="2431564" y="2678313"/>
                </a:cubicBezTo>
                <a:cubicBezTo>
                  <a:pt x="2449967" y="2604682"/>
                  <a:pt x="2462779" y="2529424"/>
                  <a:pt x="2486773" y="2457421"/>
                </a:cubicBezTo>
                <a:cubicBezTo>
                  <a:pt x="2495974" y="2429809"/>
                  <a:pt x="2493800" y="2395169"/>
                  <a:pt x="2514377" y="2374586"/>
                </a:cubicBezTo>
                <a:cubicBezTo>
                  <a:pt x="2534950" y="2354008"/>
                  <a:pt x="2569586" y="2356179"/>
                  <a:pt x="2597191" y="2346975"/>
                </a:cubicBezTo>
                <a:cubicBezTo>
                  <a:pt x="2661601" y="2356179"/>
                  <a:pt x="2726622" y="2361823"/>
                  <a:pt x="2790422" y="2374586"/>
                </a:cubicBezTo>
                <a:cubicBezTo>
                  <a:pt x="2818955" y="2380294"/>
                  <a:pt x="2844137" y="2402198"/>
                  <a:pt x="2873236" y="2402198"/>
                </a:cubicBezTo>
                <a:cubicBezTo>
                  <a:pt x="2974870" y="2402198"/>
                  <a:pt x="3075669" y="2383790"/>
                  <a:pt x="3176886" y="2374586"/>
                </a:cubicBezTo>
                <a:cubicBezTo>
                  <a:pt x="3238614" y="2359150"/>
                  <a:pt x="3412605" y="2318643"/>
                  <a:pt x="3452931" y="2291752"/>
                </a:cubicBezTo>
                <a:lnTo>
                  <a:pt x="3535745" y="2236529"/>
                </a:lnTo>
                <a:cubicBezTo>
                  <a:pt x="3659176" y="1989604"/>
                  <a:pt x="3620138" y="2093732"/>
                  <a:pt x="3673767" y="1932803"/>
                </a:cubicBezTo>
                <a:cubicBezTo>
                  <a:pt x="3655364" y="1886784"/>
                  <a:pt x="3647361" y="1835079"/>
                  <a:pt x="3618558" y="1794745"/>
                </a:cubicBezTo>
                <a:cubicBezTo>
                  <a:pt x="3599276" y="1767744"/>
                  <a:pt x="3566063" y="1753001"/>
                  <a:pt x="3535745" y="1739523"/>
                </a:cubicBezTo>
                <a:cubicBezTo>
                  <a:pt x="3482566" y="1715882"/>
                  <a:pt x="3425327" y="1702708"/>
                  <a:pt x="3370118" y="1684300"/>
                </a:cubicBezTo>
                <a:cubicBezTo>
                  <a:pt x="3342513" y="1675096"/>
                  <a:pt x="3315837" y="1662396"/>
                  <a:pt x="3287304" y="1656688"/>
                </a:cubicBezTo>
                <a:cubicBezTo>
                  <a:pt x="3241296" y="1647484"/>
                  <a:pt x="3194799" y="1640459"/>
                  <a:pt x="3149281" y="1629077"/>
                </a:cubicBezTo>
                <a:cubicBezTo>
                  <a:pt x="3121052" y="1622018"/>
                  <a:pt x="3091903" y="1615599"/>
                  <a:pt x="3066468" y="1601465"/>
                </a:cubicBezTo>
                <a:cubicBezTo>
                  <a:pt x="3008464" y="1569232"/>
                  <a:pt x="2900841" y="1491019"/>
                  <a:pt x="2900841" y="1491019"/>
                </a:cubicBezTo>
                <a:cubicBezTo>
                  <a:pt x="2871310" y="1446712"/>
                  <a:pt x="2837625" y="1384439"/>
                  <a:pt x="2790422" y="1352962"/>
                </a:cubicBezTo>
                <a:cubicBezTo>
                  <a:pt x="2756906" y="1330612"/>
                  <a:pt x="2646265" y="1278308"/>
                  <a:pt x="2597191" y="1270127"/>
                </a:cubicBezTo>
                <a:cubicBezTo>
                  <a:pt x="2515002" y="1256425"/>
                  <a:pt x="2431564" y="1251720"/>
                  <a:pt x="2348750" y="1242516"/>
                </a:cubicBezTo>
                <a:cubicBezTo>
                  <a:pt x="2318610" y="1232467"/>
                  <a:pt x="2176436" y="1215738"/>
                  <a:pt x="2293541" y="1132070"/>
                </a:cubicBezTo>
                <a:cubicBezTo>
                  <a:pt x="2340894" y="1098238"/>
                  <a:pt x="2459168" y="1076847"/>
                  <a:pt x="2459168" y="1076847"/>
                </a:cubicBezTo>
                <a:cubicBezTo>
                  <a:pt x="2403959" y="1040032"/>
                  <a:pt x="2356492" y="987390"/>
                  <a:pt x="2293541" y="966401"/>
                </a:cubicBezTo>
                <a:lnTo>
                  <a:pt x="2127914" y="911178"/>
                </a:lnTo>
                <a:cubicBezTo>
                  <a:pt x="2054293" y="690265"/>
                  <a:pt x="2164727" y="948001"/>
                  <a:pt x="2017496" y="800732"/>
                </a:cubicBezTo>
                <a:cubicBezTo>
                  <a:pt x="1996919" y="780150"/>
                  <a:pt x="2008069" y="740627"/>
                  <a:pt x="1989891" y="717898"/>
                </a:cubicBezTo>
                <a:cubicBezTo>
                  <a:pt x="1969167" y="691987"/>
                  <a:pt x="1932984" y="683405"/>
                  <a:pt x="1907078" y="662675"/>
                </a:cubicBezTo>
                <a:cubicBezTo>
                  <a:pt x="1710410" y="505301"/>
                  <a:pt x="2023935" y="722193"/>
                  <a:pt x="1769055" y="552229"/>
                </a:cubicBezTo>
                <a:cubicBezTo>
                  <a:pt x="1750652" y="524618"/>
                  <a:pt x="1737306" y="492861"/>
                  <a:pt x="1713846" y="469395"/>
                </a:cubicBezTo>
                <a:cubicBezTo>
                  <a:pt x="1690388" y="445931"/>
                  <a:pt x="1651756" y="440083"/>
                  <a:pt x="1631032" y="414172"/>
                </a:cubicBezTo>
                <a:cubicBezTo>
                  <a:pt x="1612853" y="391443"/>
                  <a:pt x="1617560" y="356780"/>
                  <a:pt x="1603428" y="331337"/>
                </a:cubicBezTo>
                <a:cubicBezTo>
                  <a:pt x="1571205" y="273320"/>
                  <a:pt x="1513992" y="228628"/>
                  <a:pt x="1493010" y="165668"/>
                </a:cubicBezTo>
                <a:cubicBezTo>
                  <a:pt x="1483808" y="138057"/>
                  <a:pt x="1483583" y="105563"/>
                  <a:pt x="1465405" y="82834"/>
                </a:cubicBezTo>
                <a:cubicBezTo>
                  <a:pt x="1426486" y="34174"/>
                  <a:pt x="1354339" y="18191"/>
                  <a:pt x="1299778" y="0"/>
                </a:cubicBezTo>
                <a:cubicBezTo>
                  <a:pt x="1244569" y="18408"/>
                  <a:pt x="1182570" y="22936"/>
                  <a:pt x="1134151" y="55223"/>
                </a:cubicBezTo>
                <a:cubicBezTo>
                  <a:pt x="1106546" y="73631"/>
                  <a:pt x="1081012" y="95605"/>
                  <a:pt x="1051337" y="110446"/>
                </a:cubicBezTo>
                <a:cubicBezTo>
                  <a:pt x="959793" y="156229"/>
                  <a:pt x="968524" y="104132"/>
                  <a:pt x="968524" y="165668"/>
                </a:cubicBezTo>
              </a:path>
            </a:pathLst>
          </a:custGeom>
          <a:solidFill>
            <a:srgbClr val="FF0000">
              <a:alpha val="32000"/>
            </a:srgbClr>
          </a:solidFill>
        </p:spPr>
        <p:txBody>
          <a:bodyPr vert="horz" wrap="square" lIns="91440" tIns="45720" rIns="91440" bIns="45720" numCol="1" rtlCol="0" anchor="t" anchorCtr="0" compatLnSpc="1">
            <a:prstTxWarp prst="textNoShape">
              <a:avLst/>
            </a:prstTxWarp>
          </a:bodyPr>
          <a:lstStyle/>
          <a:p>
            <a:endParaRPr lang="en-US"/>
          </a:p>
        </p:txBody>
      </p:sp>
      <p:sp>
        <p:nvSpPr>
          <p:cNvPr id="10" name="Text Box 7"/>
          <p:cNvSpPr txBox="1">
            <a:spLocks noChangeArrowheads="1"/>
          </p:cNvSpPr>
          <p:nvPr/>
        </p:nvSpPr>
        <p:spPr bwMode="auto">
          <a:xfrm>
            <a:off x="304800" y="1771471"/>
            <a:ext cx="11582400" cy="1200329"/>
          </a:xfrm>
          <a:prstGeom prst="rect">
            <a:avLst/>
          </a:prstGeom>
          <a:solidFill>
            <a:srgbClr val="000514"/>
          </a:solidFill>
          <a:ln>
            <a:noFill/>
          </a:ln>
        </p:spPr>
        <p:txBody>
          <a:bodyPr wrap="square">
            <a:spAutoFit/>
          </a:bodyPr>
          <a:lstStyle>
            <a:defPPr>
              <a:defRPr lang="en-US"/>
            </a:defPPr>
            <a:lvl1pPr algn="ctr" fontAlgn="auto">
              <a:spcBef>
                <a:spcPts val="0"/>
              </a:spcBef>
              <a:spcAft>
                <a:spcPts val="0"/>
              </a:spcAft>
              <a:defRPr sz="3600" b="1">
                <a:ln w="25400">
                  <a:solidFill>
                    <a:srgbClr val="000000"/>
                  </a:solidFill>
                </a:ln>
                <a:effectLst>
                  <a:outerShdw blurRad="50800" dist="50800" dir="2700000" algn="tl" rotWithShape="0">
                    <a:srgbClr val="000000">
                      <a:alpha val="43000"/>
                    </a:srgbClr>
                  </a:outerShdw>
                </a:effectLst>
                <a:latin typeface="Arial"/>
                <a:cs typeface="Arial"/>
              </a:defRPr>
            </a:lvl1pPr>
          </a:lstStyle>
          <a:p>
            <a:r>
              <a:rPr lang="en-US" dirty="0"/>
              <a:t>The “Church of the East” is not in Eastern Europe but east of Europe in Asia</a:t>
            </a:r>
          </a:p>
        </p:txBody>
      </p:sp>
    </p:spTree>
    <p:extLst>
      <p:ext uri="{BB962C8B-B14F-4D97-AF65-F5344CB8AC3E}">
        <p14:creationId xmlns:p14="http://schemas.microsoft.com/office/powerpoint/2010/main" val="904988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tJam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Box 7"/>
          <p:cNvSpPr txBox="1">
            <a:spLocks noChangeArrowheads="1"/>
          </p:cNvSpPr>
          <p:nvPr/>
        </p:nvSpPr>
        <p:spPr bwMode="auto">
          <a:xfrm>
            <a:off x="1905000" y="1981200"/>
            <a:ext cx="8382000" cy="1077218"/>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Arial" panose="020B0604020202020204" pitchFamily="34" charset="0"/>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dirty="0"/>
              <a:t>African believers - out of the world Asian believers - into the world.</a:t>
            </a:r>
          </a:p>
        </p:txBody>
      </p:sp>
      <p:sp>
        <p:nvSpPr>
          <p:cNvPr id="7" name="Rectangle 6"/>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CHRISTIAN MONASTICISM</a:t>
            </a:r>
          </a:p>
        </p:txBody>
      </p:sp>
    </p:spTree>
    <p:extLst>
      <p:ext uri="{BB962C8B-B14F-4D97-AF65-F5344CB8AC3E}">
        <p14:creationId xmlns:p14="http://schemas.microsoft.com/office/powerpoint/2010/main" val="23844617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StJam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Box 7"/>
          <p:cNvSpPr txBox="1">
            <a:spLocks noChangeArrowheads="1"/>
          </p:cNvSpPr>
          <p:nvPr/>
        </p:nvSpPr>
        <p:spPr bwMode="auto">
          <a:xfrm>
            <a:off x="1905000" y="1981200"/>
            <a:ext cx="8382000" cy="1077218"/>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Arial" panose="020B0604020202020204" pitchFamily="34" charset="0"/>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dirty="0"/>
              <a:t>African believers - out of the world Asian believers - into the world.</a:t>
            </a:r>
          </a:p>
        </p:txBody>
      </p:sp>
      <p:sp>
        <p:nvSpPr>
          <p:cNvPr id="7" name="Rectangle 6"/>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CHRISTIAN MONASTICISM</a:t>
            </a:r>
          </a:p>
        </p:txBody>
      </p:sp>
      <p:sp>
        <p:nvSpPr>
          <p:cNvPr id="8" name="Text Box 7"/>
          <p:cNvSpPr txBox="1">
            <a:spLocks noChangeArrowheads="1"/>
          </p:cNvSpPr>
          <p:nvPr/>
        </p:nvSpPr>
        <p:spPr bwMode="auto">
          <a:xfrm>
            <a:off x="1905000" y="3682424"/>
            <a:ext cx="8382000" cy="1569660"/>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Arial" panose="020B0604020202020204" pitchFamily="34" charset="0"/>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dirty="0"/>
              <a:t>In 372 AD in Egypt there was almost as many monks living in the desert as there were people living in towns.</a:t>
            </a:r>
          </a:p>
        </p:txBody>
      </p:sp>
      <p:sp>
        <p:nvSpPr>
          <p:cNvPr id="9" name="Text Box 7"/>
          <p:cNvSpPr txBox="1">
            <a:spLocks noChangeArrowheads="1"/>
          </p:cNvSpPr>
          <p:nvPr/>
        </p:nvSpPr>
        <p:spPr bwMode="auto">
          <a:xfrm>
            <a:off x="1905000" y="3048000"/>
            <a:ext cx="8382000" cy="584776"/>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Arial" panose="020B0604020202020204" pitchFamily="34" charset="0"/>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dirty="0"/>
              <a:t>Christian monasticism began in Egypt</a:t>
            </a:r>
          </a:p>
        </p:txBody>
      </p:sp>
    </p:spTree>
    <p:extLst>
      <p:ext uri="{BB962C8B-B14F-4D97-AF65-F5344CB8AC3E}">
        <p14:creationId xmlns:p14="http://schemas.microsoft.com/office/powerpoint/2010/main" val="37956899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StJam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Box 7"/>
          <p:cNvSpPr txBox="1">
            <a:spLocks noChangeArrowheads="1"/>
          </p:cNvSpPr>
          <p:nvPr/>
        </p:nvSpPr>
        <p:spPr bwMode="auto">
          <a:xfrm>
            <a:off x="1905000" y="1981200"/>
            <a:ext cx="8382000" cy="1077218"/>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Arial" panose="020B0604020202020204" pitchFamily="34" charset="0"/>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dirty="0"/>
              <a:t>The word </a:t>
            </a:r>
            <a:r>
              <a:rPr lang="en-US" i="1" dirty="0"/>
              <a:t>Mar</a:t>
            </a:r>
            <a:r>
              <a:rPr lang="en-US" dirty="0"/>
              <a:t> is the </a:t>
            </a:r>
            <a:r>
              <a:rPr lang="en-US" dirty="0" err="1"/>
              <a:t>Syriac</a:t>
            </a:r>
            <a:r>
              <a:rPr lang="en-US" dirty="0"/>
              <a:t> word for “master” or “Lord.” </a:t>
            </a:r>
          </a:p>
        </p:txBody>
      </p:sp>
      <p:sp>
        <p:nvSpPr>
          <p:cNvPr id="7" name="Rectangle 6"/>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MAR AWGIN</a:t>
            </a:r>
          </a:p>
        </p:txBody>
      </p:sp>
      <p:sp>
        <p:nvSpPr>
          <p:cNvPr id="9" name="Text Box 7"/>
          <p:cNvSpPr txBox="1">
            <a:spLocks noChangeArrowheads="1"/>
          </p:cNvSpPr>
          <p:nvPr/>
        </p:nvSpPr>
        <p:spPr bwMode="auto">
          <a:xfrm>
            <a:off x="1905000" y="3048000"/>
            <a:ext cx="8382000" cy="1077218"/>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Arial" panose="020B0604020202020204" pitchFamily="34" charset="0"/>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dirty="0"/>
              <a:t>The Church of the East called their leaders </a:t>
            </a:r>
            <a:r>
              <a:rPr lang="en-US" i="1" dirty="0" err="1"/>
              <a:t>rabban</a:t>
            </a:r>
            <a:r>
              <a:rPr lang="en-US" dirty="0"/>
              <a:t>, similar to rabbi.</a:t>
            </a:r>
          </a:p>
        </p:txBody>
      </p:sp>
    </p:spTree>
    <p:extLst>
      <p:ext uri="{BB962C8B-B14F-4D97-AF65-F5344CB8AC3E}">
        <p14:creationId xmlns:p14="http://schemas.microsoft.com/office/powerpoint/2010/main" val="17257131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hapu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775" y="-685800"/>
            <a:ext cx="12304775" cy="9514003"/>
          </a:xfrm>
          <a:prstGeom prst="rect">
            <a:avLst/>
          </a:prstGeom>
        </p:spPr>
      </p:pic>
      <p:sp>
        <p:nvSpPr>
          <p:cNvPr id="7" name="Rectangle 6"/>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SHAPUR II</a:t>
            </a:r>
          </a:p>
        </p:txBody>
      </p:sp>
      <p:sp>
        <p:nvSpPr>
          <p:cNvPr id="4" name="Text Box 7"/>
          <p:cNvSpPr txBox="1">
            <a:spLocks noChangeArrowheads="1"/>
          </p:cNvSpPr>
          <p:nvPr/>
        </p:nvSpPr>
        <p:spPr bwMode="auto">
          <a:xfrm>
            <a:off x="762000" y="1981200"/>
            <a:ext cx="10439400" cy="1077218"/>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Arial" panose="020B0604020202020204" pitchFamily="34" charset="0"/>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dirty="0"/>
              <a:t>King </a:t>
            </a:r>
            <a:r>
              <a:rPr lang="en-US" dirty="0" err="1"/>
              <a:t>Shapur</a:t>
            </a:r>
            <a:r>
              <a:rPr lang="en-US" dirty="0"/>
              <a:t> II asked Mar </a:t>
            </a:r>
            <a:r>
              <a:rPr lang="en-US" dirty="0" err="1"/>
              <a:t>Awgin</a:t>
            </a:r>
            <a:r>
              <a:rPr lang="en-US" dirty="0"/>
              <a:t> to build churches and monasteries all over Persia.</a:t>
            </a:r>
          </a:p>
        </p:txBody>
      </p:sp>
      <p:sp>
        <p:nvSpPr>
          <p:cNvPr id="5" name="Text Box 7"/>
          <p:cNvSpPr txBox="1">
            <a:spLocks noChangeArrowheads="1"/>
          </p:cNvSpPr>
          <p:nvPr/>
        </p:nvSpPr>
        <p:spPr bwMode="auto">
          <a:xfrm>
            <a:off x="762000" y="3429000"/>
            <a:ext cx="10439400" cy="584776"/>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Arial" panose="020B0604020202020204" pitchFamily="34" charset="0"/>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dirty="0"/>
              <a:t>Mar </a:t>
            </a:r>
            <a:r>
              <a:rPr lang="en-US" dirty="0" err="1"/>
              <a:t>Awgin</a:t>
            </a:r>
            <a:r>
              <a:rPr lang="en-US" dirty="0"/>
              <a:t> sent out 70 disciples as missionaries.</a:t>
            </a:r>
          </a:p>
        </p:txBody>
      </p:sp>
    </p:spTree>
    <p:extLst>
      <p:ext uri="{BB962C8B-B14F-4D97-AF65-F5344CB8AC3E}">
        <p14:creationId xmlns:p14="http://schemas.microsoft.com/office/powerpoint/2010/main" val="3277359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ountIzl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MAR AWGIN – MOUNT IZLA</a:t>
            </a:r>
          </a:p>
        </p:txBody>
      </p:sp>
    </p:spTree>
    <p:extLst>
      <p:ext uri="{BB962C8B-B14F-4D97-AF65-F5344CB8AC3E}">
        <p14:creationId xmlns:p14="http://schemas.microsoft.com/office/powerpoint/2010/main" val="8742405"/>
      </p:ext>
    </p:extLst>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ountIzl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MAR AWGIN – MOUNT IZLA</a:t>
            </a:r>
          </a:p>
        </p:txBody>
      </p:sp>
      <p:sp>
        <p:nvSpPr>
          <p:cNvPr id="5" name="Text Box 7"/>
          <p:cNvSpPr txBox="1">
            <a:spLocks noChangeArrowheads="1"/>
          </p:cNvSpPr>
          <p:nvPr/>
        </p:nvSpPr>
        <p:spPr bwMode="auto">
          <a:xfrm>
            <a:off x="1905000" y="1219200"/>
            <a:ext cx="8382000" cy="5262980"/>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dirty="0">
                <a:latin typeface="Arial Black"/>
                <a:cs typeface="Arial Black"/>
              </a:rPr>
              <a:t>“The graduates of these Eastern Church schools were men &amp; women of faith, mighty in the Scriptures, fervent in prayer, gentle and humble in manner, and full of love for God and mankind. They supported themselves by the labor of their hands or subsisting on roots and fruits or on the grass of the field, it seems that they counted no trouble too great, no hardship too severe, so long as they might share in spreading abroad the message of full salvation for all mankind.”</a:t>
            </a:r>
          </a:p>
        </p:txBody>
      </p:sp>
    </p:spTree>
    <p:extLst>
      <p:ext uri="{BB962C8B-B14F-4D97-AF65-F5344CB8AC3E}">
        <p14:creationId xmlns:p14="http://schemas.microsoft.com/office/powerpoint/2010/main" val="1170465318"/>
      </p:ext>
    </p:extLst>
  </p:cSld>
  <p:clrMapOvr>
    <a:masterClrMapping/>
  </p:clrMapOvr>
  <p:transition>
    <p:random/>
  </p:transition>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urchoftheEastMap50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98172" y="228600"/>
            <a:ext cx="8817429" cy="6400800"/>
          </a:xfrm>
          <a:prstGeom prst="rect">
            <a:avLst/>
          </a:prstGeom>
        </p:spPr>
      </p:pic>
      <p:sp>
        <p:nvSpPr>
          <p:cNvPr id="7" name="Rectangle 6"/>
          <p:cNvSpPr/>
          <p:nvPr/>
        </p:nvSpPr>
        <p:spPr>
          <a:xfrm>
            <a:off x="990600" y="177224"/>
            <a:ext cx="99822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CHURCH OF THE EAST (AD 500)</a:t>
            </a:r>
          </a:p>
        </p:txBody>
      </p:sp>
    </p:spTree>
    <p:extLst>
      <p:ext uri="{BB962C8B-B14F-4D97-AF65-F5344CB8AC3E}">
        <p14:creationId xmlns:p14="http://schemas.microsoft.com/office/powerpoint/2010/main" val="2169884865"/>
      </p:ext>
    </p:extLst>
  </p:cSld>
  <p:clrMapOvr>
    <a:masterClrMapping/>
  </p:clrMapOvr>
  <p:transition>
    <p:random/>
  </p:transition>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743200" y="381000"/>
            <a:ext cx="6781800" cy="584776"/>
          </a:xfrm>
          <a:prstGeom prst="rect">
            <a:avLst/>
          </a:prstGeom>
          <a:noFill/>
          <a:ln>
            <a:noFill/>
          </a:ln>
        </p:spPr>
        <p:txBody>
          <a:bodyPr>
            <a:spAutoFit/>
          </a:bodyPr>
          <a:lstStyle/>
          <a:p>
            <a:pPr algn="ctr" fontAlgn="auto">
              <a:spcBef>
                <a:spcPts val="0"/>
              </a:spcBef>
              <a:spcAft>
                <a:spcPts val="0"/>
              </a:spcAft>
              <a:defRPr/>
            </a:pPr>
            <a:r>
              <a:rPr lang="en-US" sz="3200" dirty="0">
                <a:ln w="25400">
                  <a:solidFill>
                    <a:srgbClr val="000000"/>
                  </a:solidFill>
                </a:ln>
                <a:effectLst>
                  <a:outerShdw blurRad="50800" dist="50800" dir="2700000" algn="tl" rotWithShape="0">
                    <a:srgbClr val="000000">
                      <a:alpha val="43000"/>
                    </a:srgbClr>
                  </a:outerShdw>
                </a:effectLst>
                <a:latin typeface="Futura XBlk BT Extra Black"/>
              </a:rPr>
              <a:t>JOHN STEWART</a:t>
            </a:r>
          </a:p>
        </p:txBody>
      </p:sp>
      <p:pic>
        <p:nvPicPr>
          <p:cNvPr id="2" name="Picture 1" descr="JohnStewar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858000"/>
            <a:ext cx="12192000" cy="15607229"/>
          </a:xfrm>
          <a:prstGeom prst="rect">
            <a:avLst/>
          </a:prstGeom>
        </p:spPr>
      </p:pic>
      <p:sp>
        <p:nvSpPr>
          <p:cNvPr id="4" name="TextBox 3"/>
          <p:cNvSpPr txBox="1"/>
          <p:nvPr/>
        </p:nvSpPr>
        <p:spPr>
          <a:xfrm>
            <a:off x="0" y="180946"/>
            <a:ext cx="12190413" cy="1446550"/>
          </a:xfrm>
          <a:prstGeom prst="rect">
            <a:avLst/>
          </a:prstGeom>
          <a:solidFill>
            <a:srgbClr val="000000"/>
          </a:solidFill>
          <a:ln>
            <a:noFill/>
          </a:ln>
        </p:spPr>
        <p:txBody>
          <a:bodyPr>
            <a:spAutoFit/>
          </a:bodyPr>
          <a:lstStyle>
            <a:defPPr>
              <a:defRPr lang="en-US"/>
            </a:defPPr>
            <a:lvl1pPr algn="ctr">
              <a:defRPr sz="3200" b="1">
                <a:latin typeface="Arial" panose="020B0604020202020204" pitchFamily="34" charset="0"/>
                <a:cs typeface="Arial" panose="020B0604020202020204" pitchFamily="34" charset="0"/>
              </a:defRPr>
            </a:lvl1pPr>
          </a:lstStyle>
          <a:p>
            <a:r>
              <a:rPr lang="en-US" dirty="0"/>
              <a:t>Nestorian Missionary Enterprise</a:t>
            </a:r>
          </a:p>
          <a:p>
            <a:r>
              <a:rPr lang="en-US" dirty="0"/>
              <a:t>The Story of a Church on Fire</a:t>
            </a:r>
          </a:p>
        </p:txBody>
      </p:sp>
      <p:sp>
        <p:nvSpPr>
          <p:cNvPr id="6" name="TextBox 5"/>
          <p:cNvSpPr txBox="1"/>
          <p:nvPr/>
        </p:nvSpPr>
        <p:spPr>
          <a:xfrm>
            <a:off x="0" y="1884720"/>
            <a:ext cx="12190413" cy="707886"/>
          </a:xfrm>
          <a:prstGeom prst="rect">
            <a:avLst/>
          </a:prstGeom>
          <a:solidFill>
            <a:srgbClr val="71252B"/>
          </a:solidFill>
        </p:spPr>
        <p:txBody>
          <a:bodyPr wrap="square" rtlCol="0">
            <a:spAutoFit/>
          </a:bodyPr>
          <a:lstStyle/>
          <a:p>
            <a:pPr algn="ctr"/>
            <a:r>
              <a:rPr lang="en-US" sz="4000" b="1" dirty="0">
                <a:solidFill>
                  <a:srgbClr val="DC9744"/>
                </a:solidFill>
                <a:latin typeface="+mj-lt"/>
                <a:cs typeface="Arial"/>
              </a:rPr>
              <a:t>John Stewart</a:t>
            </a:r>
          </a:p>
        </p:txBody>
      </p:sp>
      <p:sp>
        <p:nvSpPr>
          <p:cNvPr id="8" name="Text Box 7"/>
          <p:cNvSpPr txBox="1">
            <a:spLocks noChangeArrowheads="1"/>
          </p:cNvSpPr>
          <p:nvPr/>
        </p:nvSpPr>
        <p:spPr bwMode="auto">
          <a:xfrm>
            <a:off x="1905000" y="2971800"/>
            <a:ext cx="8382000" cy="1815882"/>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i="1" dirty="0">
                <a:latin typeface="Arial Black"/>
                <a:cs typeface="Arial Black"/>
              </a:rPr>
              <a:t>“a magnificent center </a:t>
            </a:r>
          </a:p>
          <a:p>
            <a:pPr algn="r"/>
            <a:r>
              <a:rPr lang="en-US" sz="2800" i="1" dirty="0">
                <a:latin typeface="Arial Black"/>
                <a:cs typeface="Arial Black"/>
              </a:rPr>
              <a:t>for the missionary church </a:t>
            </a:r>
          </a:p>
          <a:p>
            <a:pPr algn="r"/>
            <a:r>
              <a:rPr lang="en-US" sz="2800" i="1" dirty="0">
                <a:latin typeface="Arial Black"/>
                <a:cs typeface="Arial Black"/>
              </a:rPr>
              <a:t>that was entering on its great task </a:t>
            </a:r>
          </a:p>
          <a:p>
            <a:pPr algn="r"/>
            <a:r>
              <a:rPr lang="en-US" sz="2800" i="1" dirty="0">
                <a:latin typeface="Arial Black"/>
                <a:cs typeface="Arial Black"/>
              </a:rPr>
              <a:t>of carrying the gospel to the Far East.”</a:t>
            </a:r>
          </a:p>
        </p:txBody>
      </p:sp>
    </p:spTree>
    <p:extLst>
      <p:ext uri="{BB962C8B-B14F-4D97-AF65-F5344CB8AC3E}">
        <p14:creationId xmlns:p14="http://schemas.microsoft.com/office/powerpoint/2010/main" val="1643651262"/>
      </p:ext>
    </p:extLst>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descr="Antioch-Edessa-Arbela-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8850" y="0"/>
            <a:ext cx="10242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ASIAN CHURCH HISTORY</a:t>
            </a:r>
          </a:p>
        </p:txBody>
      </p:sp>
      <p:cxnSp>
        <p:nvCxnSpPr>
          <p:cNvPr id="6" name="Straight Arrow Connector 5"/>
          <p:cNvCxnSpPr/>
          <p:nvPr/>
        </p:nvCxnSpPr>
        <p:spPr bwMode="auto">
          <a:xfrm>
            <a:off x="4159250" y="2057400"/>
            <a:ext cx="152400" cy="838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a:off x="3930650" y="2133600"/>
            <a:ext cx="304800" cy="9144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a:off x="4235450" y="2057400"/>
            <a:ext cx="838200" cy="762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Curved Connector 12"/>
          <p:cNvCxnSpPr/>
          <p:nvPr/>
        </p:nvCxnSpPr>
        <p:spPr bwMode="auto">
          <a:xfrm>
            <a:off x="4235450" y="2209800"/>
            <a:ext cx="1371600" cy="9906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a:off x="5911850" y="2514600"/>
            <a:ext cx="914400" cy="914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 name="Curved Connector 22"/>
          <p:cNvCxnSpPr/>
          <p:nvPr/>
        </p:nvCxnSpPr>
        <p:spPr bwMode="auto">
          <a:xfrm>
            <a:off x="5683250" y="3200400"/>
            <a:ext cx="1981200" cy="381000"/>
          </a:xfrm>
          <a:prstGeom prst="curvedConnector3">
            <a:avLst>
              <a:gd name="adj1" fmla="val 50000"/>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7" name="Straight Arrow Connector 26"/>
          <p:cNvCxnSpPr/>
          <p:nvPr/>
        </p:nvCxnSpPr>
        <p:spPr bwMode="auto">
          <a:xfrm>
            <a:off x="5226050" y="2133600"/>
            <a:ext cx="1371600" cy="2286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1994" name="Freeform 45"/>
          <p:cNvSpPr>
            <a:spLocks/>
          </p:cNvSpPr>
          <p:nvPr/>
        </p:nvSpPr>
        <p:spPr bwMode="auto">
          <a:xfrm>
            <a:off x="2406650" y="2995614"/>
            <a:ext cx="6400800" cy="2947987"/>
          </a:xfrm>
          <a:custGeom>
            <a:avLst/>
            <a:gdLst>
              <a:gd name="T0" fmla="*/ 0 w 5756631"/>
              <a:gd name="T1" fmla="*/ 0 h 2913011"/>
              <a:gd name="T2" fmla="*/ 85337 w 5756631"/>
              <a:gd name="T3" fmla="*/ 311039 h 2913011"/>
              <a:gd name="T4" fmla="*/ 136538 w 5756631"/>
              <a:gd name="T5" fmla="*/ 367591 h 2913011"/>
              <a:gd name="T6" fmla="*/ 170673 w 5756631"/>
              <a:gd name="T7" fmla="*/ 438283 h 2913011"/>
              <a:gd name="T8" fmla="*/ 204808 w 5756631"/>
              <a:gd name="T9" fmla="*/ 494835 h 2913011"/>
              <a:gd name="T10" fmla="*/ 221875 w 5756631"/>
              <a:gd name="T11" fmla="*/ 551388 h 2913011"/>
              <a:gd name="T12" fmla="*/ 273076 w 5756631"/>
              <a:gd name="T13" fmla="*/ 607941 h 2913011"/>
              <a:gd name="T14" fmla="*/ 290144 w 5756631"/>
              <a:gd name="T15" fmla="*/ 650355 h 2913011"/>
              <a:gd name="T16" fmla="*/ 358413 w 5756631"/>
              <a:gd name="T17" fmla="*/ 721046 h 2913011"/>
              <a:gd name="T18" fmla="*/ 392548 w 5756631"/>
              <a:gd name="T19" fmla="*/ 763460 h 2913011"/>
              <a:gd name="T20" fmla="*/ 477885 w 5756631"/>
              <a:gd name="T21" fmla="*/ 862426 h 2913011"/>
              <a:gd name="T22" fmla="*/ 494951 w 5756631"/>
              <a:gd name="T23" fmla="*/ 904840 h 2913011"/>
              <a:gd name="T24" fmla="*/ 563220 w 5756631"/>
              <a:gd name="T25" fmla="*/ 1032084 h 2913011"/>
              <a:gd name="T26" fmla="*/ 580287 w 5756631"/>
              <a:gd name="T27" fmla="*/ 1088637 h 2913011"/>
              <a:gd name="T28" fmla="*/ 614423 w 5756631"/>
              <a:gd name="T29" fmla="*/ 1145190 h 2913011"/>
              <a:gd name="T30" fmla="*/ 716825 w 5756631"/>
              <a:gd name="T31" fmla="*/ 1343123 h 2913011"/>
              <a:gd name="T32" fmla="*/ 750961 w 5756631"/>
              <a:gd name="T33" fmla="*/ 1385538 h 2913011"/>
              <a:gd name="T34" fmla="*/ 785094 w 5756631"/>
              <a:gd name="T35" fmla="*/ 1470367 h 2913011"/>
              <a:gd name="T36" fmla="*/ 853365 w 5756631"/>
              <a:gd name="T37" fmla="*/ 1569334 h 2913011"/>
              <a:gd name="T38" fmla="*/ 870431 w 5756631"/>
              <a:gd name="T39" fmla="*/ 1611748 h 2913011"/>
              <a:gd name="T40" fmla="*/ 921633 w 5756631"/>
              <a:gd name="T41" fmla="*/ 1654163 h 2913011"/>
              <a:gd name="T42" fmla="*/ 972835 w 5756631"/>
              <a:gd name="T43" fmla="*/ 1710715 h 2913011"/>
              <a:gd name="T44" fmla="*/ 1058171 w 5756631"/>
              <a:gd name="T45" fmla="*/ 1823820 h 2913011"/>
              <a:gd name="T46" fmla="*/ 1143508 w 5756631"/>
              <a:gd name="T47" fmla="*/ 1894511 h 2913011"/>
              <a:gd name="T48" fmla="*/ 1228843 w 5756631"/>
              <a:gd name="T49" fmla="*/ 1965201 h 2913011"/>
              <a:gd name="T50" fmla="*/ 1331247 w 5756631"/>
              <a:gd name="T51" fmla="*/ 2050030 h 2913011"/>
              <a:gd name="T52" fmla="*/ 1416584 w 5756631"/>
              <a:gd name="T53" fmla="*/ 2106583 h 2913011"/>
              <a:gd name="T54" fmla="*/ 1433651 w 5756631"/>
              <a:gd name="T55" fmla="*/ 2148997 h 2913011"/>
              <a:gd name="T56" fmla="*/ 1450718 w 5756631"/>
              <a:gd name="T57" fmla="*/ 2290378 h 2913011"/>
              <a:gd name="T58" fmla="*/ 1484853 w 5756631"/>
              <a:gd name="T59" fmla="*/ 2389346 h 2913011"/>
              <a:gd name="T60" fmla="*/ 1518988 w 5756631"/>
              <a:gd name="T61" fmla="*/ 2445899 h 2913011"/>
              <a:gd name="T62" fmla="*/ 1536055 w 5756631"/>
              <a:gd name="T63" fmla="*/ 2488313 h 2913011"/>
              <a:gd name="T64" fmla="*/ 1604323 w 5756631"/>
              <a:gd name="T65" fmla="*/ 2573142 h 2913011"/>
              <a:gd name="T66" fmla="*/ 1638459 w 5756631"/>
              <a:gd name="T67" fmla="*/ 2615556 h 2913011"/>
              <a:gd name="T68" fmla="*/ 1672594 w 5756631"/>
              <a:gd name="T69" fmla="*/ 2643832 h 2913011"/>
              <a:gd name="T70" fmla="*/ 1740862 w 5756631"/>
              <a:gd name="T71" fmla="*/ 2728661 h 2913011"/>
              <a:gd name="T72" fmla="*/ 1774997 w 5756631"/>
              <a:gd name="T73" fmla="*/ 2756937 h 2913011"/>
              <a:gd name="T74" fmla="*/ 1809132 w 5756631"/>
              <a:gd name="T75" fmla="*/ 2799352 h 2913011"/>
              <a:gd name="T76" fmla="*/ 1843265 w 5756631"/>
              <a:gd name="T77" fmla="*/ 2855904 h 2913011"/>
              <a:gd name="T78" fmla="*/ 1911535 w 5756631"/>
              <a:gd name="T79" fmla="*/ 2898319 h 2913011"/>
              <a:gd name="T80" fmla="*/ 2082207 w 5756631"/>
              <a:gd name="T81" fmla="*/ 2954872 h 2913011"/>
              <a:gd name="T82" fmla="*/ 2218745 w 5756631"/>
              <a:gd name="T83" fmla="*/ 2983148 h 2913011"/>
              <a:gd name="T84" fmla="*/ 3584127 w 5756631"/>
              <a:gd name="T85" fmla="*/ 2954872 h 2913011"/>
              <a:gd name="T86" fmla="*/ 3635329 w 5756631"/>
              <a:gd name="T87" fmla="*/ 2940733 h 2913011"/>
              <a:gd name="T88" fmla="*/ 3771866 w 5756631"/>
              <a:gd name="T89" fmla="*/ 2926595 h 2913011"/>
              <a:gd name="T90" fmla="*/ 3891339 w 5756631"/>
              <a:gd name="T91" fmla="*/ 2898319 h 2913011"/>
              <a:gd name="T92" fmla="*/ 4027876 w 5756631"/>
              <a:gd name="T93" fmla="*/ 2884180 h 2913011"/>
              <a:gd name="T94" fmla="*/ 4113213 w 5756631"/>
              <a:gd name="T95" fmla="*/ 2870043 h 2913011"/>
              <a:gd name="T96" fmla="*/ 4232683 w 5756631"/>
              <a:gd name="T97" fmla="*/ 2855904 h 2913011"/>
              <a:gd name="T98" fmla="*/ 4608163 w 5756631"/>
              <a:gd name="T99" fmla="*/ 2813490 h 2913011"/>
              <a:gd name="T100" fmla="*/ 4966575 w 5756631"/>
              <a:gd name="T101" fmla="*/ 2785214 h 2913011"/>
              <a:gd name="T102" fmla="*/ 5120181 w 5756631"/>
              <a:gd name="T103" fmla="*/ 2771076 h 2913011"/>
              <a:gd name="T104" fmla="*/ 5222585 w 5756631"/>
              <a:gd name="T105" fmla="*/ 2756937 h 2913011"/>
              <a:gd name="T106" fmla="*/ 5461526 w 5756631"/>
              <a:gd name="T107" fmla="*/ 2742800 h 2913011"/>
              <a:gd name="T108" fmla="*/ 5512729 w 5756631"/>
              <a:gd name="T109" fmla="*/ 2728661 h 2913011"/>
              <a:gd name="T110" fmla="*/ 5802872 w 5756631"/>
              <a:gd name="T111" fmla="*/ 2700385 h 2913011"/>
              <a:gd name="T112" fmla="*/ 6024746 w 5756631"/>
              <a:gd name="T113" fmla="*/ 2672108 h 2913011"/>
              <a:gd name="T114" fmla="*/ 6229554 w 5756631"/>
              <a:gd name="T115" fmla="*/ 2643832 h 2913011"/>
              <a:gd name="T116" fmla="*/ 6843976 w 5756631"/>
              <a:gd name="T117" fmla="*/ 2629694 h 2913011"/>
              <a:gd name="T118" fmla="*/ 6912244 w 5756631"/>
              <a:gd name="T119" fmla="*/ 2615556 h 2913011"/>
              <a:gd name="T120" fmla="*/ 6963446 w 5756631"/>
              <a:gd name="T121" fmla="*/ 2601418 h 2913011"/>
              <a:gd name="T122" fmla="*/ 7117052 w 5756631"/>
              <a:gd name="T123" fmla="*/ 2573142 h 29130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756631" h="2913011">
                <a:moveTo>
                  <a:pt x="0" y="0"/>
                </a:moveTo>
                <a:cubicBezTo>
                  <a:pt x="23008" y="101242"/>
                  <a:pt x="38494" y="204493"/>
                  <a:pt x="69025" y="303726"/>
                </a:cubicBezTo>
                <a:cubicBezTo>
                  <a:pt x="75791" y="325718"/>
                  <a:pt x="99265" y="338835"/>
                  <a:pt x="110439" y="358949"/>
                </a:cubicBezTo>
                <a:cubicBezTo>
                  <a:pt x="122474" y="380613"/>
                  <a:pt x="127985" y="405332"/>
                  <a:pt x="138049" y="427978"/>
                </a:cubicBezTo>
                <a:cubicBezTo>
                  <a:pt x="146407" y="446785"/>
                  <a:pt x="158433" y="463931"/>
                  <a:pt x="165659" y="483201"/>
                </a:cubicBezTo>
                <a:cubicBezTo>
                  <a:pt x="172321" y="500967"/>
                  <a:pt x="170979" y="521453"/>
                  <a:pt x="179464" y="538424"/>
                </a:cubicBezTo>
                <a:cubicBezTo>
                  <a:pt x="189753" y="559004"/>
                  <a:pt x="207073" y="575239"/>
                  <a:pt x="220878" y="593647"/>
                </a:cubicBezTo>
                <a:cubicBezTo>
                  <a:pt x="225480" y="607453"/>
                  <a:pt x="228175" y="622048"/>
                  <a:pt x="234683" y="635064"/>
                </a:cubicBezTo>
                <a:cubicBezTo>
                  <a:pt x="263010" y="691721"/>
                  <a:pt x="255662" y="661288"/>
                  <a:pt x="289903" y="704093"/>
                </a:cubicBezTo>
                <a:cubicBezTo>
                  <a:pt x="300267" y="717049"/>
                  <a:pt x="307869" y="732008"/>
                  <a:pt x="317512" y="745510"/>
                </a:cubicBezTo>
                <a:cubicBezTo>
                  <a:pt x="327934" y="760101"/>
                  <a:pt x="375692" y="820460"/>
                  <a:pt x="386537" y="842150"/>
                </a:cubicBezTo>
                <a:cubicBezTo>
                  <a:pt x="393045" y="855166"/>
                  <a:pt x="394610" y="870191"/>
                  <a:pt x="400342" y="883567"/>
                </a:cubicBezTo>
                <a:cubicBezTo>
                  <a:pt x="436421" y="967757"/>
                  <a:pt x="423454" y="911493"/>
                  <a:pt x="455561" y="1007819"/>
                </a:cubicBezTo>
                <a:cubicBezTo>
                  <a:pt x="461561" y="1025820"/>
                  <a:pt x="462704" y="1045276"/>
                  <a:pt x="469366" y="1063042"/>
                </a:cubicBezTo>
                <a:cubicBezTo>
                  <a:pt x="476592" y="1082312"/>
                  <a:pt x="488870" y="1099349"/>
                  <a:pt x="496976" y="1118265"/>
                </a:cubicBezTo>
                <a:cubicBezTo>
                  <a:pt x="526426" y="1186987"/>
                  <a:pt x="543904" y="1248715"/>
                  <a:pt x="579805" y="1311545"/>
                </a:cubicBezTo>
                <a:cubicBezTo>
                  <a:pt x="588037" y="1325951"/>
                  <a:pt x="600677" y="1337800"/>
                  <a:pt x="607415" y="1352962"/>
                </a:cubicBezTo>
                <a:cubicBezTo>
                  <a:pt x="619235" y="1379559"/>
                  <a:pt x="618880" y="1411580"/>
                  <a:pt x="635024" y="1435797"/>
                </a:cubicBezTo>
                <a:cubicBezTo>
                  <a:pt x="662753" y="1477393"/>
                  <a:pt x="669226" y="1483392"/>
                  <a:pt x="690244" y="1532437"/>
                </a:cubicBezTo>
                <a:cubicBezTo>
                  <a:pt x="695976" y="1545813"/>
                  <a:pt x="695977" y="1561745"/>
                  <a:pt x="704049" y="1573854"/>
                </a:cubicBezTo>
                <a:cubicBezTo>
                  <a:pt x="714878" y="1590099"/>
                  <a:pt x="732758" y="1600447"/>
                  <a:pt x="745463" y="1615271"/>
                </a:cubicBezTo>
                <a:cubicBezTo>
                  <a:pt x="760437" y="1632741"/>
                  <a:pt x="774684" y="1650982"/>
                  <a:pt x="786878" y="1670494"/>
                </a:cubicBezTo>
                <a:cubicBezTo>
                  <a:pt x="835600" y="1748454"/>
                  <a:pt x="790040" y="1706841"/>
                  <a:pt x="855902" y="1780940"/>
                </a:cubicBezTo>
                <a:cubicBezTo>
                  <a:pt x="877519" y="1805261"/>
                  <a:pt x="901919" y="1826959"/>
                  <a:pt x="924927" y="1849969"/>
                </a:cubicBezTo>
                <a:lnTo>
                  <a:pt x="993951" y="1918997"/>
                </a:lnTo>
                <a:lnTo>
                  <a:pt x="1076780" y="2001832"/>
                </a:lnTo>
                <a:cubicBezTo>
                  <a:pt x="1129025" y="2036663"/>
                  <a:pt x="1106463" y="2017710"/>
                  <a:pt x="1145805" y="2057055"/>
                </a:cubicBezTo>
                <a:cubicBezTo>
                  <a:pt x="1150406" y="2070861"/>
                  <a:pt x="1157396" y="2084089"/>
                  <a:pt x="1159609" y="2098472"/>
                </a:cubicBezTo>
                <a:cubicBezTo>
                  <a:pt x="1166641" y="2144183"/>
                  <a:pt x="1166874" y="2190745"/>
                  <a:pt x="1173414" y="2236529"/>
                </a:cubicBezTo>
                <a:cubicBezTo>
                  <a:pt x="1175916" y="2254042"/>
                  <a:pt x="1192595" y="2313502"/>
                  <a:pt x="1201024" y="2333170"/>
                </a:cubicBezTo>
                <a:cubicBezTo>
                  <a:pt x="1209131" y="2352086"/>
                  <a:pt x="1220527" y="2369477"/>
                  <a:pt x="1228634" y="2388393"/>
                </a:cubicBezTo>
                <a:cubicBezTo>
                  <a:pt x="1234366" y="2401769"/>
                  <a:pt x="1235372" y="2417089"/>
                  <a:pt x="1242439" y="2429810"/>
                </a:cubicBezTo>
                <a:cubicBezTo>
                  <a:pt x="1258554" y="2458818"/>
                  <a:pt x="1279252" y="2485033"/>
                  <a:pt x="1297658" y="2512644"/>
                </a:cubicBezTo>
                <a:cubicBezTo>
                  <a:pt x="1306861" y="2526450"/>
                  <a:pt x="1313536" y="2542328"/>
                  <a:pt x="1325268" y="2554061"/>
                </a:cubicBezTo>
                <a:cubicBezTo>
                  <a:pt x="1334471" y="2563265"/>
                  <a:pt x="1345069" y="2571260"/>
                  <a:pt x="1352878" y="2581673"/>
                </a:cubicBezTo>
                <a:cubicBezTo>
                  <a:pt x="1372788" y="2608221"/>
                  <a:pt x="1384633" y="2641042"/>
                  <a:pt x="1408097" y="2664507"/>
                </a:cubicBezTo>
                <a:cubicBezTo>
                  <a:pt x="1417300" y="2673711"/>
                  <a:pt x="1427576" y="2681955"/>
                  <a:pt x="1435707" y="2692119"/>
                </a:cubicBezTo>
                <a:cubicBezTo>
                  <a:pt x="1446072" y="2705076"/>
                  <a:pt x="1455085" y="2719130"/>
                  <a:pt x="1463317" y="2733536"/>
                </a:cubicBezTo>
                <a:cubicBezTo>
                  <a:pt x="1473527" y="2751405"/>
                  <a:pt x="1477533" y="2773133"/>
                  <a:pt x="1490926" y="2788759"/>
                </a:cubicBezTo>
                <a:cubicBezTo>
                  <a:pt x="1505899" y="2806229"/>
                  <a:pt x="1526635" y="2817981"/>
                  <a:pt x="1546146" y="2830176"/>
                </a:cubicBezTo>
                <a:cubicBezTo>
                  <a:pt x="1584233" y="2853982"/>
                  <a:pt x="1642882" y="2875070"/>
                  <a:pt x="1684194" y="2885399"/>
                </a:cubicBezTo>
                <a:lnTo>
                  <a:pt x="1794633" y="2913011"/>
                </a:lnTo>
                <a:lnTo>
                  <a:pt x="2899023" y="2885399"/>
                </a:lnTo>
                <a:cubicBezTo>
                  <a:pt x="2913565" y="2884873"/>
                  <a:pt x="2926121" y="2874196"/>
                  <a:pt x="2940438" y="2871593"/>
                </a:cubicBezTo>
                <a:cubicBezTo>
                  <a:pt x="2976939" y="2864956"/>
                  <a:pt x="3014063" y="2862390"/>
                  <a:pt x="3050876" y="2857788"/>
                </a:cubicBezTo>
                <a:cubicBezTo>
                  <a:pt x="3083088" y="2848584"/>
                  <a:pt x="3114661" y="2836747"/>
                  <a:pt x="3147511" y="2830176"/>
                </a:cubicBezTo>
                <a:cubicBezTo>
                  <a:pt x="3183890" y="2822900"/>
                  <a:pt x="3221281" y="2822011"/>
                  <a:pt x="3257949" y="2816370"/>
                </a:cubicBezTo>
                <a:cubicBezTo>
                  <a:pt x="3281140" y="2812802"/>
                  <a:pt x="3303829" y="2806423"/>
                  <a:pt x="3326974" y="2802565"/>
                </a:cubicBezTo>
                <a:cubicBezTo>
                  <a:pt x="3359070" y="2797215"/>
                  <a:pt x="3391702" y="2795141"/>
                  <a:pt x="3423608" y="2788759"/>
                </a:cubicBezTo>
                <a:cubicBezTo>
                  <a:pt x="3664018" y="2740673"/>
                  <a:pt x="3381627" y="2772034"/>
                  <a:pt x="3727315" y="2747342"/>
                </a:cubicBezTo>
                <a:cubicBezTo>
                  <a:pt x="3880005" y="2716801"/>
                  <a:pt x="3737302" y="2742124"/>
                  <a:pt x="4017217" y="2719730"/>
                </a:cubicBezTo>
                <a:cubicBezTo>
                  <a:pt x="4058754" y="2716407"/>
                  <a:pt x="4100157" y="2711432"/>
                  <a:pt x="4141461" y="2705925"/>
                </a:cubicBezTo>
                <a:cubicBezTo>
                  <a:pt x="4169206" y="2702225"/>
                  <a:pt x="4196438" y="2694904"/>
                  <a:pt x="4224290" y="2692119"/>
                </a:cubicBezTo>
                <a:cubicBezTo>
                  <a:pt x="4288556" y="2685692"/>
                  <a:pt x="4353135" y="2682915"/>
                  <a:pt x="4417558" y="2678313"/>
                </a:cubicBezTo>
                <a:cubicBezTo>
                  <a:pt x="4431363" y="2673711"/>
                  <a:pt x="4444656" y="2667110"/>
                  <a:pt x="4458973" y="2664507"/>
                </a:cubicBezTo>
                <a:cubicBezTo>
                  <a:pt x="4488772" y="2659089"/>
                  <a:pt x="4669554" y="2639574"/>
                  <a:pt x="4693656" y="2636896"/>
                </a:cubicBezTo>
                <a:cubicBezTo>
                  <a:pt x="4818252" y="2605744"/>
                  <a:pt x="4666432" y="2641083"/>
                  <a:pt x="4873119" y="2609284"/>
                </a:cubicBezTo>
                <a:cubicBezTo>
                  <a:pt x="4996720" y="2590268"/>
                  <a:pt x="4846180" y="2590428"/>
                  <a:pt x="5038778" y="2581673"/>
                </a:cubicBezTo>
                <a:cubicBezTo>
                  <a:pt x="5204329" y="2574147"/>
                  <a:pt x="5370095" y="2572469"/>
                  <a:pt x="5535753" y="2567867"/>
                </a:cubicBezTo>
                <a:cubicBezTo>
                  <a:pt x="5554159" y="2563265"/>
                  <a:pt x="5572729" y="2559273"/>
                  <a:pt x="5590972" y="2554061"/>
                </a:cubicBezTo>
                <a:cubicBezTo>
                  <a:pt x="5604964" y="2550063"/>
                  <a:pt x="5618348" y="2544085"/>
                  <a:pt x="5632387" y="2540256"/>
                </a:cubicBezTo>
                <a:cubicBezTo>
                  <a:pt x="5737718" y="2511528"/>
                  <a:pt x="5706041" y="2512644"/>
                  <a:pt x="5756631" y="2512644"/>
                </a:cubicBezTo>
              </a:path>
            </a:pathLst>
          </a:custGeom>
          <a:noFill/>
          <a:ln w="76200">
            <a:solidFill>
              <a:srgbClr val="008000"/>
            </a:solidFill>
            <a:round/>
            <a:headEnd/>
            <a:tailEnd type="arrow" w="med" len="med"/>
          </a:ln>
          <a:extLst>
            <a:ext uri="{909E8E84-426E-40dd-AFC4-6F175D3DCCD1}">
              <a14:hiddenFill xmlns:a14="http://schemas.microsoft.com/office/drawing/2010/main" xmlns="">
                <a:solidFill>
                  <a:srgbClr val="FFFFFF"/>
                </a:solidFill>
              </a14:hiddenFill>
            </a:ext>
          </a:extLst>
        </p:spPr>
        <p:txBody>
          <a:bodyPr/>
          <a:lstStyle/>
          <a:p>
            <a:endParaRPr lang="en-US"/>
          </a:p>
        </p:txBody>
      </p:sp>
      <p:cxnSp>
        <p:nvCxnSpPr>
          <p:cNvPr id="50" name="Straight Arrow Connector 49"/>
          <p:cNvCxnSpPr/>
          <p:nvPr/>
        </p:nvCxnSpPr>
        <p:spPr bwMode="auto">
          <a:xfrm flipV="1">
            <a:off x="3625850" y="1219200"/>
            <a:ext cx="457200" cy="5334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2" name="Straight Arrow Connector 51"/>
          <p:cNvCxnSpPr/>
          <p:nvPr/>
        </p:nvCxnSpPr>
        <p:spPr bwMode="auto">
          <a:xfrm flipH="1">
            <a:off x="3244850" y="1905000"/>
            <a:ext cx="304800" cy="3048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7" name="Straight Arrow Connector 56"/>
          <p:cNvCxnSpPr/>
          <p:nvPr/>
        </p:nvCxnSpPr>
        <p:spPr bwMode="auto">
          <a:xfrm>
            <a:off x="4235450" y="3124200"/>
            <a:ext cx="0" cy="685800"/>
          </a:xfrm>
          <a:prstGeom prst="straightConnector1">
            <a:avLst/>
          </a:prstGeom>
          <a:solidFill>
            <a:schemeClr val="accent1"/>
          </a:solidFill>
          <a:ln w="76200" cap="flat" cmpd="sng" algn="ctr">
            <a:solidFill>
              <a:srgbClr val="008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offett.jpg"/>
          <p:cNvPicPr>
            <a:picLocks noChangeAspect="1"/>
          </p:cNvPicPr>
          <p:nvPr/>
        </p:nvPicPr>
        <p:blipFill>
          <a:blip r:embed="rId2">
            <a:extLst>
              <a:ext uri="{28A0092B-C50C-407E-A947-70E740481C1C}">
                <a14:useLocalDpi xmlns:a14="http://schemas.microsoft.com/office/drawing/2010/main"/>
              </a:ext>
            </a:extLst>
          </a:blip>
          <a:stretch>
            <a:fillRect/>
          </a:stretch>
        </p:blipFill>
        <p:spPr>
          <a:xfrm rot="20748458">
            <a:off x="2373249" y="-646482"/>
            <a:ext cx="6202842" cy="7699787"/>
          </a:xfrm>
          <a:prstGeom prst="rect">
            <a:avLst/>
          </a:prstGeom>
        </p:spPr>
      </p:pic>
      <p:sp>
        <p:nvSpPr>
          <p:cNvPr id="5" name="Text Box 7"/>
          <p:cNvSpPr txBox="1">
            <a:spLocks noChangeArrowheads="1"/>
          </p:cNvSpPr>
          <p:nvPr/>
        </p:nvSpPr>
        <p:spPr bwMode="auto">
          <a:xfrm>
            <a:off x="1905000" y="2697541"/>
            <a:ext cx="8382000" cy="1569660"/>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Arial" panose="020B0604020202020204" pitchFamily="34" charset="0"/>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dirty="0"/>
              <a:t>Christianity had become, next to Zoroastrianism, the second most powerful religious force in the [Persian] Empire.”</a:t>
            </a:r>
          </a:p>
        </p:txBody>
      </p:sp>
    </p:spTree>
    <p:extLst>
      <p:ext uri="{BB962C8B-B14F-4D97-AF65-F5344CB8AC3E}">
        <p14:creationId xmlns:p14="http://schemas.microsoft.com/office/powerpoint/2010/main" val="32586591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7" name="Picture 2" descr="AsianRegionsMa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85800"/>
            <a:ext cx="12192000" cy="754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646331"/>
          </a:xfrm>
          <a:prstGeom prst="rect">
            <a:avLst/>
          </a:prstGeom>
          <a:solidFill>
            <a:srgbClr val="000514"/>
          </a:solidFill>
          <a:ln>
            <a:noFill/>
          </a:ln>
        </p:spPr>
        <p:txBody>
          <a:bodyPr wrap="square">
            <a:spAutoFit/>
          </a:bodyPr>
          <a:lstStyle/>
          <a:p>
            <a:pPr algn="ctr" fontAlgn="auto">
              <a:spcBef>
                <a:spcPts val="0"/>
              </a:spcBef>
              <a:spcAft>
                <a:spcPts val="0"/>
              </a:spcAft>
            </a:pPr>
            <a:r>
              <a:rPr lang="en-US" sz="3600" b="1" dirty="0">
                <a:ln w="25400">
                  <a:solidFill>
                    <a:srgbClr val="000000"/>
                  </a:solidFill>
                </a:ln>
                <a:effectLst>
                  <a:outerShdw blurRad="50800" dist="50800" dir="2700000" algn="tl" rotWithShape="0">
                    <a:srgbClr val="000000">
                      <a:alpha val="43000"/>
                    </a:srgbClr>
                  </a:outerShdw>
                </a:effectLst>
                <a:latin typeface="Arial"/>
                <a:cs typeface="Arial"/>
              </a:rPr>
              <a:t>REGIONS OF ASIA</a:t>
            </a:r>
          </a:p>
        </p:txBody>
      </p:sp>
      <p:sp>
        <p:nvSpPr>
          <p:cNvPr id="14339" name="Text Box 7"/>
          <p:cNvSpPr txBox="1">
            <a:spLocks noChangeArrowheads="1"/>
          </p:cNvSpPr>
          <p:nvPr/>
        </p:nvSpPr>
        <p:spPr bwMode="auto">
          <a:xfrm>
            <a:off x="6248400" y="2525714"/>
            <a:ext cx="1600200" cy="36988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800" i="1">
                <a:solidFill>
                  <a:srgbClr val="FFFF00"/>
                </a:solidFill>
                <a:latin typeface="Arial Black" charset="0"/>
                <a:cs typeface="Arial Black" charset="0"/>
              </a:rPr>
              <a:t>EAST ASIA</a:t>
            </a:r>
          </a:p>
        </p:txBody>
      </p:sp>
      <p:sp>
        <p:nvSpPr>
          <p:cNvPr id="14340" name="Text Box 7"/>
          <p:cNvSpPr txBox="1">
            <a:spLocks noChangeArrowheads="1"/>
          </p:cNvSpPr>
          <p:nvPr/>
        </p:nvSpPr>
        <p:spPr bwMode="auto">
          <a:xfrm>
            <a:off x="8001000" y="4876800"/>
            <a:ext cx="1295400" cy="381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800" i="1">
                <a:solidFill>
                  <a:srgbClr val="FFFF00"/>
                </a:solidFill>
                <a:latin typeface="Arial Black" charset="0"/>
                <a:cs typeface="Arial Black" charset="0"/>
              </a:rPr>
              <a:t>SE ASIA</a:t>
            </a:r>
          </a:p>
        </p:txBody>
      </p:sp>
      <p:sp>
        <p:nvSpPr>
          <p:cNvPr id="14341" name="Text Box 7"/>
          <p:cNvSpPr txBox="1">
            <a:spLocks noChangeArrowheads="1"/>
          </p:cNvSpPr>
          <p:nvPr/>
        </p:nvSpPr>
        <p:spPr bwMode="auto">
          <a:xfrm>
            <a:off x="2895600" y="1230312"/>
            <a:ext cx="21336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800" i="1" dirty="0">
                <a:solidFill>
                  <a:srgbClr val="FFFF00"/>
                </a:solidFill>
                <a:latin typeface="Arial Black" charset="0"/>
                <a:cs typeface="Arial Black" charset="0"/>
              </a:rPr>
              <a:t>CENTRAL ASIA</a:t>
            </a:r>
          </a:p>
        </p:txBody>
      </p:sp>
      <p:sp>
        <p:nvSpPr>
          <p:cNvPr id="14342" name="Text Box 7"/>
          <p:cNvSpPr txBox="1">
            <a:spLocks noChangeArrowheads="1"/>
          </p:cNvSpPr>
          <p:nvPr/>
        </p:nvSpPr>
        <p:spPr bwMode="auto">
          <a:xfrm>
            <a:off x="4419600" y="4265039"/>
            <a:ext cx="1828800" cy="381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800" i="1" dirty="0">
                <a:solidFill>
                  <a:srgbClr val="FFFF00"/>
                </a:solidFill>
                <a:latin typeface="Arial Black" charset="0"/>
                <a:cs typeface="Arial Black" charset="0"/>
              </a:rPr>
              <a:t>SOUTH ASIA</a:t>
            </a:r>
          </a:p>
        </p:txBody>
      </p:sp>
      <p:sp>
        <p:nvSpPr>
          <p:cNvPr id="14343" name="Text Box 7"/>
          <p:cNvSpPr txBox="1">
            <a:spLocks noChangeArrowheads="1"/>
          </p:cNvSpPr>
          <p:nvPr/>
        </p:nvSpPr>
        <p:spPr bwMode="auto">
          <a:xfrm>
            <a:off x="457200" y="3581400"/>
            <a:ext cx="1600200"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800" i="1" dirty="0">
                <a:solidFill>
                  <a:srgbClr val="FFFF00"/>
                </a:solidFill>
                <a:latin typeface="Arial Black" charset="0"/>
                <a:cs typeface="Arial Black" charset="0"/>
              </a:rPr>
              <a:t>WEST ASIA</a:t>
            </a:r>
          </a:p>
        </p:txBody>
      </p:sp>
    </p:spTree>
  </p:cSld>
  <p:clrMapOvr>
    <a:masterClrMapping/>
  </p:clrMapOvr>
  <p:transition>
    <p:random/>
  </p:transition>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2" descr="Maps_of_the_Armenian_Empire_of_Tigranes.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447800"/>
            <a:ext cx="9144000" cy="909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ASIAN CHURCH HISTORY</a:t>
            </a:r>
          </a:p>
        </p:txBody>
      </p:sp>
      <p:sp>
        <p:nvSpPr>
          <p:cNvPr id="2" name="Donut 1"/>
          <p:cNvSpPr/>
          <p:nvPr/>
        </p:nvSpPr>
        <p:spPr bwMode="auto">
          <a:xfrm>
            <a:off x="3886200" y="2643188"/>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1" name="Donut 10"/>
          <p:cNvSpPr/>
          <p:nvPr/>
        </p:nvSpPr>
        <p:spPr bwMode="auto">
          <a:xfrm>
            <a:off x="6858000" y="3048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2" name="Donut 11"/>
          <p:cNvSpPr/>
          <p:nvPr/>
        </p:nvSpPr>
        <p:spPr bwMode="auto">
          <a:xfrm>
            <a:off x="2438400" y="29718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7" name="Donut 6"/>
          <p:cNvSpPr/>
          <p:nvPr/>
        </p:nvSpPr>
        <p:spPr bwMode="auto">
          <a:xfrm>
            <a:off x="5029200" y="39624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 name="Donut 7"/>
          <p:cNvSpPr/>
          <p:nvPr/>
        </p:nvSpPr>
        <p:spPr bwMode="auto">
          <a:xfrm>
            <a:off x="5715000" y="27432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3" name="TextBox 2"/>
          <p:cNvSpPr txBox="1"/>
          <p:nvPr/>
        </p:nvSpPr>
        <p:spPr>
          <a:xfrm>
            <a:off x="5620124" y="3048001"/>
            <a:ext cx="1143000" cy="276999"/>
          </a:xfrm>
          <a:prstGeom prst="rect">
            <a:avLst/>
          </a:prstGeom>
          <a:noFill/>
        </p:spPr>
        <p:txBody>
          <a:bodyPr wrap="square" rtlCol="0">
            <a:spAutoFit/>
          </a:bodyPr>
          <a:lstStyle/>
          <a:p>
            <a:pPr algn="ctr"/>
            <a:r>
              <a:rPr lang="en-US" sz="1200" dirty="0">
                <a:solidFill>
                  <a:srgbClr val="000000"/>
                </a:solidFill>
                <a:latin typeface="Eras Bold ITC"/>
                <a:cs typeface="Eras Bold ITC"/>
              </a:rPr>
              <a:t>NISIBIS</a:t>
            </a:r>
          </a:p>
        </p:txBody>
      </p:sp>
      <p:sp>
        <p:nvSpPr>
          <p:cNvPr id="10" name="Donut 9"/>
          <p:cNvSpPr/>
          <p:nvPr/>
        </p:nvSpPr>
        <p:spPr bwMode="auto">
          <a:xfrm>
            <a:off x="7086600" y="4953000"/>
            <a:ext cx="914400"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extLst>
      <p:ext uri="{BB962C8B-B14F-4D97-AF65-F5344CB8AC3E}">
        <p14:creationId xmlns:p14="http://schemas.microsoft.com/office/powerpoint/2010/main" val="3313655283"/>
      </p:ext>
    </p:extLst>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743200" y="381000"/>
            <a:ext cx="6781800" cy="584776"/>
          </a:xfrm>
          <a:prstGeom prst="rect">
            <a:avLst/>
          </a:prstGeom>
          <a:solidFill>
            <a:srgbClr val="000000"/>
          </a:solidFill>
          <a:ln>
            <a:noFill/>
          </a:ln>
        </p:spPr>
        <p:txBody>
          <a:bodyPr>
            <a:spAutoFit/>
          </a:bodyPr>
          <a:lstStyle/>
          <a:p>
            <a:pPr algn="ctr"/>
            <a:r>
              <a:rPr lang="en-US" sz="3200" b="1" dirty="0">
                <a:latin typeface="Arial" panose="020B0604020202020204" pitchFamily="34" charset="0"/>
                <a:cs typeface="Arial" panose="020B0604020202020204" pitchFamily="34" charset="0"/>
              </a:rPr>
              <a:t>THE SILK ROAD</a:t>
            </a:r>
          </a:p>
        </p:txBody>
      </p:sp>
      <p:pic>
        <p:nvPicPr>
          <p:cNvPr id="4" name="Picture 3" descr="SILKMAP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36320"/>
            <a:ext cx="12192000" cy="5821680"/>
          </a:xfrm>
          <a:prstGeom prst="rect">
            <a:avLst/>
          </a:prstGeom>
        </p:spPr>
      </p:pic>
      <p:sp>
        <p:nvSpPr>
          <p:cNvPr id="6" name="Text Box 7"/>
          <p:cNvSpPr txBox="1">
            <a:spLocks noChangeArrowheads="1"/>
          </p:cNvSpPr>
          <p:nvPr/>
        </p:nvSpPr>
        <p:spPr bwMode="auto">
          <a:xfrm>
            <a:off x="457200" y="3657601"/>
            <a:ext cx="11277600" cy="1077218"/>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Arial" panose="020B0604020202020204" pitchFamily="34" charset="0"/>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dirty="0"/>
              <a:t>The backbone of Christian growth was the Silk Road. Baghdad to Beijing was lined with Christian chapels.</a:t>
            </a:r>
          </a:p>
        </p:txBody>
      </p:sp>
    </p:spTree>
    <p:extLst>
      <p:ext uri="{BB962C8B-B14F-4D97-AF65-F5344CB8AC3E}">
        <p14:creationId xmlns:p14="http://schemas.microsoft.com/office/powerpoint/2010/main" val="12088743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3Citi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a:off x="1785478" y="381000"/>
            <a:ext cx="6943803" cy="1569660"/>
          </a:xfrm>
          <a:prstGeom prst="rect">
            <a:avLst/>
          </a:prstGeom>
          <a:noFill/>
          <a:ln>
            <a:noFill/>
          </a:ln>
        </p:spPr>
        <p:txBody>
          <a:bodyPr wrap="square">
            <a:spAutoFit/>
          </a:bodyPr>
          <a:lstStyle/>
          <a:p>
            <a:pPr algn="ctr" fontAlgn="auto">
              <a:spcBef>
                <a:spcPts val="0"/>
              </a:spcBef>
              <a:spcAft>
                <a:spcPts val="0"/>
              </a:spcAft>
              <a:defRPr/>
            </a:pPr>
            <a:r>
              <a:rPr lang="en-US" sz="3200" dirty="0">
                <a:ln w="25400">
                  <a:solidFill>
                    <a:srgbClr val="000000"/>
                  </a:solidFill>
                </a:ln>
                <a:effectLst>
                  <a:outerShdw blurRad="50800" dist="50800" dir="2700000" algn="tl" rotWithShape="0">
                    <a:srgbClr val="000000">
                      <a:alpha val="43000"/>
                    </a:srgbClr>
                  </a:outerShdw>
                </a:effectLst>
                <a:latin typeface="Futura XBlk BT Extra Black"/>
              </a:rPr>
              <a:t>NISHAPUR (Iran)</a:t>
            </a:r>
          </a:p>
          <a:p>
            <a:pPr algn="ctr" fontAlgn="auto">
              <a:spcBef>
                <a:spcPts val="0"/>
              </a:spcBef>
              <a:spcAft>
                <a:spcPts val="0"/>
              </a:spcAft>
              <a:defRPr/>
            </a:pPr>
            <a:r>
              <a:rPr lang="en-US" sz="3200" dirty="0">
                <a:ln w="25400">
                  <a:solidFill>
                    <a:srgbClr val="000000"/>
                  </a:solidFill>
                </a:ln>
                <a:effectLst>
                  <a:outerShdw blurRad="50800" dist="50800" dir="2700000" algn="tl" rotWithShape="0">
                    <a:srgbClr val="000000">
                      <a:alpha val="43000"/>
                    </a:srgbClr>
                  </a:outerShdw>
                </a:effectLst>
                <a:latin typeface="Futura XBlk BT Extra Black"/>
              </a:rPr>
              <a:t>MERV (Turkmenistan)</a:t>
            </a:r>
          </a:p>
          <a:p>
            <a:pPr algn="ctr" fontAlgn="auto">
              <a:spcBef>
                <a:spcPts val="0"/>
              </a:spcBef>
              <a:spcAft>
                <a:spcPts val="0"/>
              </a:spcAft>
              <a:defRPr/>
            </a:pPr>
            <a:r>
              <a:rPr lang="en-US" sz="3200" dirty="0">
                <a:ln w="25400">
                  <a:solidFill>
                    <a:srgbClr val="000000"/>
                  </a:solidFill>
                </a:ln>
                <a:effectLst>
                  <a:outerShdw blurRad="50800" dist="50800" dir="2700000" algn="tl" rotWithShape="0">
                    <a:srgbClr val="000000">
                      <a:alpha val="43000"/>
                    </a:srgbClr>
                  </a:outerShdw>
                </a:effectLst>
                <a:latin typeface="Futura XBlk BT Extra Black"/>
              </a:rPr>
              <a:t>HERAT (Afghanistan)</a:t>
            </a:r>
          </a:p>
        </p:txBody>
      </p:sp>
      <p:sp>
        <p:nvSpPr>
          <p:cNvPr id="4" name="Donut 3"/>
          <p:cNvSpPr/>
          <p:nvPr/>
        </p:nvSpPr>
        <p:spPr bwMode="auto">
          <a:xfrm>
            <a:off x="6721857" y="2133600"/>
            <a:ext cx="936243"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6" name="Donut 5"/>
          <p:cNvSpPr/>
          <p:nvPr/>
        </p:nvSpPr>
        <p:spPr bwMode="auto">
          <a:xfrm>
            <a:off x="7407657" y="1597369"/>
            <a:ext cx="936243"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7" name="Donut 6"/>
          <p:cNvSpPr/>
          <p:nvPr/>
        </p:nvSpPr>
        <p:spPr bwMode="auto">
          <a:xfrm>
            <a:off x="7521957" y="2709829"/>
            <a:ext cx="936243" cy="914400"/>
          </a:xfrm>
          <a:prstGeom prst="donut">
            <a:avLst>
              <a:gd name="adj" fmla="val 10603"/>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extLst>
      <p:ext uri="{BB962C8B-B14F-4D97-AF65-F5344CB8AC3E}">
        <p14:creationId xmlns:p14="http://schemas.microsoft.com/office/powerpoint/2010/main" val="1178217514"/>
      </p:ext>
    </p:extLst>
  </p:cSld>
  <p:clrMapOvr>
    <a:masterClrMapping/>
  </p:clrMapOvr>
  <p:transition>
    <p:random/>
  </p:transition>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erv.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6413"/>
          </a:xfrm>
          <a:prstGeom prst="rect">
            <a:avLst/>
          </a:prstGeom>
        </p:spPr>
      </p:pic>
      <p:sp>
        <p:nvSpPr>
          <p:cNvPr id="7" name="Rectangle 6"/>
          <p:cNvSpPr/>
          <p:nvPr/>
        </p:nvSpPr>
        <p:spPr>
          <a:xfrm>
            <a:off x="2743200" y="228600"/>
            <a:ext cx="6781800"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ANCIENT MERV</a:t>
            </a:r>
          </a:p>
        </p:txBody>
      </p:sp>
      <p:sp>
        <p:nvSpPr>
          <p:cNvPr id="4" name="Text Box 7"/>
          <p:cNvSpPr txBox="1">
            <a:spLocks noChangeArrowheads="1"/>
          </p:cNvSpPr>
          <p:nvPr/>
        </p:nvSpPr>
        <p:spPr bwMode="auto">
          <a:xfrm>
            <a:off x="1943100" y="1219200"/>
            <a:ext cx="8382000" cy="1077218"/>
          </a:xfrm>
          <a:prstGeom prst="rect">
            <a:avLst/>
          </a:prstGeom>
          <a:solidFill>
            <a:srgbClr val="000000">
              <a:alpha val="0"/>
            </a:srgbClr>
          </a:solidFill>
          <a:ln>
            <a:noFill/>
          </a:ln>
        </p:spPr>
        <p:txBody>
          <a:bodyPr wrap="square">
            <a:spAutoFit/>
          </a:bodyPr>
          <a:lstStyle>
            <a:defPPr>
              <a:defRPr lang="en-US"/>
            </a:defPPr>
            <a:lvl1pPr>
              <a:defRPr sz="3200" b="1">
                <a:ln w="25400">
                  <a:noFill/>
                </a:ln>
                <a:effectLst>
                  <a:glow rad="228600">
                    <a:schemeClr val="bg2"/>
                  </a:glow>
                </a:effectLst>
                <a:latin typeface="Futura XBlk BT Extra Black"/>
                <a:cs typeface="Futura XBlk BT Extra Black"/>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dirty="0" err="1"/>
              <a:t>Merv</a:t>
            </a:r>
            <a:r>
              <a:rPr lang="en-US" dirty="0"/>
              <a:t> was briefly the largest city in the world in the 1100s.</a:t>
            </a:r>
          </a:p>
        </p:txBody>
      </p:sp>
    </p:spTree>
    <p:extLst>
      <p:ext uri="{BB962C8B-B14F-4D97-AF65-F5344CB8AC3E}">
        <p14:creationId xmlns:p14="http://schemas.microsoft.com/office/powerpoint/2010/main" val="26075966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SYRIAN MISSIONARIES</a:t>
            </a:r>
          </a:p>
        </p:txBody>
      </p:sp>
      <p:pic>
        <p:nvPicPr>
          <p:cNvPr id="3" name="Picture 2" descr="eastoftheeuphrat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9208" y="1295400"/>
            <a:ext cx="4147984" cy="5029200"/>
          </a:xfrm>
          <a:prstGeom prst="rect">
            <a:avLst/>
          </a:prstGeom>
        </p:spPr>
      </p:pic>
      <p:sp>
        <p:nvSpPr>
          <p:cNvPr id="5" name="Text Box 7"/>
          <p:cNvSpPr txBox="1">
            <a:spLocks noChangeArrowheads="1"/>
          </p:cNvSpPr>
          <p:nvPr/>
        </p:nvSpPr>
        <p:spPr bwMode="auto">
          <a:xfrm>
            <a:off x="5410200" y="1299148"/>
            <a:ext cx="6248400" cy="3539430"/>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dirty="0">
                <a:latin typeface="Arial Black"/>
                <a:cs typeface="Arial Black"/>
              </a:rPr>
              <a:t>“During the patriarchate of Mar </a:t>
            </a:r>
            <a:r>
              <a:rPr lang="en-US" sz="2800" dirty="0" err="1">
                <a:latin typeface="Arial Black"/>
                <a:cs typeface="Arial Black"/>
              </a:rPr>
              <a:t>Ishu</a:t>
            </a:r>
            <a:r>
              <a:rPr lang="en-US" sz="2800" dirty="0">
                <a:latin typeface="Arial Black"/>
                <a:cs typeface="Arial Black"/>
              </a:rPr>
              <a:t> </a:t>
            </a:r>
            <a:r>
              <a:rPr lang="en-US" sz="2800" dirty="0" err="1">
                <a:latin typeface="Arial Black"/>
                <a:cs typeface="Arial Black"/>
              </a:rPr>
              <a:t>Iahb</a:t>
            </a:r>
            <a:r>
              <a:rPr lang="en-US" sz="2800" dirty="0">
                <a:latin typeface="Arial Black"/>
                <a:cs typeface="Arial Black"/>
              </a:rPr>
              <a:t> II, 636, Syrian missionaries went to China, and for 150 years this mission was active … 109 Syrian missionaries have worked in China during 150 years of the Chinese mission.”</a:t>
            </a:r>
          </a:p>
        </p:txBody>
      </p:sp>
    </p:spTree>
    <p:extLst>
      <p:ext uri="{BB962C8B-B14F-4D97-AF65-F5344CB8AC3E}">
        <p14:creationId xmlns:p14="http://schemas.microsoft.com/office/powerpoint/2010/main" val="2588433774"/>
      </p:ext>
    </p:extLst>
  </p:cSld>
  <p:clrMapOvr>
    <a:masterClrMapping/>
  </p:clrMapOvr>
  <p:transition>
    <p:random/>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SYRIAN MISSIONARIES</a:t>
            </a:r>
          </a:p>
        </p:txBody>
      </p:sp>
      <p:sp>
        <p:nvSpPr>
          <p:cNvPr id="5" name="Text Box 7"/>
          <p:cNvSpPr txBox="1">
            <a:spLocks noChangeArrowheads="1"/>
          </p:cNvSpPr>
          <p:nvPr/>
        </p:nvSpPr>
        <p:spPr bwMode="auto">
          <a:xfrm>
            <a:off x="5562600" y="1143000"/>
            <a:ext cx="6019800" cy="3970318"/>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dirty="0">
                <a:latin typeface="Arial Black"/>
                <a:cs typeface="Arial Black"/>
              </a:rPr>
              <a:t>“They went out from Beth </a:t>
            </a:r>
            <a:r>
              <a:rPr lang="en-US" sz="2800" dirty="0" err="1">
                <a:latin typeface="Arial Black"/>
                <a:cs typeface="Arial Black"/>
              </a:rPr>
              <a:t>Nahrin</a:t>
            </a:r>
            <a:r>
              <a:rPr lang="en-US" sz="2800" dirty="0">
                <a:latin typeface="Arial Black"/>
                <a:cs typeface="Arial Black"/>
              </a:rPr>
              <a:t>, the birthplace of Abraham, the father of all believers. The missionaries traveled on foot; they had sandals on their feet, and a staff in their hands, and carried a basket on their backs, and in the basket was </a:t>
            </a:r>
          </a:p>
        </p:txBody>
      </p:sp>
      <p:pic>
        <p:nvPicPr>
          <p:cNvPr id="6" name="Picture 5" descr="eastoftheeuphrat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9208" y="1295400"/>
            <a:ext cx="4147984" cy="5029200"/>
          </a:xfrm>
          <a:prstGeom prst="rect">
            <a:avLst/>
          </a:prstGeom>
        </p:spPr>
      </p:pic>
    </p:spTree>
    <p:extLst>
      <p:ext uri="{BB962C8B-B14F-4D97-AF65-F5344CB8AC3E}">
        <p14:creationId xmlns:p14="http://schemas.microsoft.com/office/powerpoint/2010/main" val="4183958689"/>
      </p:ext>
    </p:extLst>
  </p:cSld>
  <p:clrMapOvr>
    <a:masterClrMapping/>
  </p:clrMapOvr>
  <p:transition>
    <p:random/>
  </p:transition>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SYRIAN MISSIONARIES</a:t>
            </a:r>
          </a:p>
        </p:txBody>
      </p:sp>
      <p:sp>
        <p:nvSpPr>
          <p:cNvPr id="5" name="Text Box 7"/>
          <p:cNvSpPr txBox="1">
            <a:spLocks noChangeArrowheads="1"/>
          </p:cNvSpPr>
          <p:nvPr/>
        </p:nvSpPr>
        <p:spPr bwMode="auto">
          <a:xfrm>
            <a:off x="5410200" y="1363683"/>
            <a:ext cx="6172200" cy="3539430"/>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dirty="0">
                <a:latin typeface="Arial Black"/>
                <a:cs typeface="Arial Black"/>
              </a:rPr>
              <a:t>the holy Writ and the cross. They took the road around the Persian Gulf; went over deep rivers and high mountains, thousands of miles. On their way they met many heathen nations and preached to them the gospel of Christ.”</a:t>
            </a:r>
          </a:p>
        </p:txBody>
      </p:sp>
      <p:pic>
        <p:nvPicPr>
          <p:cNvPr id="6" name="Picture 5" descr="eastoftheeuphrat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9208" y="1295400"/>
            <a:ext cx="4147984" cy="5029200"/>
          </a:xfrm>
          <a:prstGeom prst="rect">
            <a:avLst/>
          </a:prstGeom>
        </p:spPr>
      </p:pic>
    </p:spTree>
    <p:extLst>
      <p:ext uri="{BB962C8B-B14F-4D97-AF65-F5344CB8AC3E}">
        <p14:creationId xmlns:p14="http://schemas.microsoft.com/office/powerpoint/2010/main" val="1171993626"/>
      </p:ext>
    </p:extLst>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old-baghda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OLD BAGHDAD</a:t>
            </a:r>
          </a:p>
        </p:txBody>
      </p:sp>
    </p:spTree>
    <p:extLst>
      <p:ext uri="{BB962C8B-B14F-4D97-AF65-F5344CB8AC3E}">
        <p14:creationId xmlns:p14="http://schemas.microsoft.com/office/powerpoint/2010/main" val="805479684"/>
      </p:ext>
    </p:extLst>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osmas.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86000"/>
            <a:ext cx="12191999" cy="13549179"/>
          </a:xfrm>
          <a:prstGeom prst="rect">
            <a:avLst/>
          </a:prstGeom>
        </p:spPr>
      </p:pic>
      <p:sp>
        <p:nvSpPr>
          <p:cNvPr id="7" name="Rectangle 6"/>
          <p:cNvSpPr/>
          <p:nvPr/>
        </p:nvSpPr>
        <p:spPr>
          <a:xfrm>
            <a:off x="2743200" y="381000"/>
            <a:ext cx="6781800" cy="584776"/>
          </a:xfrm>
          <a:prstGeom prst="rect">
            <a:avLst/>
          </a:prstGeom>
          <a:solidFill>
            <a:srgbClr val="000000">
              <a:alpha val="0"/>
            </a:srgbClr>
          </a:solidFill>
          <a:ln>
            <a:noFill/>
          </a:ln>
        </p:spPr>
        <p:txBody>
          <a:bodyPr wrap="square">
            <a:spAutoFit/>
          </a:bodyPr>
          <a:lstStyle/>
          <a:p>
            <a:pPr algn="ctr"/>
            <a:r>
              <a:rPr lang="en-US" sz="3200" b="1" dirty="0">
                <a:ln w="25400">
                  <a:noFill/>
                </a:ln>
                <a:effectLst>
                  <a:glow rad="228600">
                    <a:schemeClr val="bg2"/>
                  </a:glow>
                </a:effectLst>
                <a:latin typeface="Arial"/>
                <a:cs typeface="Arial"/>
              </a:rPr>
              <a:t>COSMAS</a:t>
            </a:r>
          </a:p>
        </p:txBody>
      </p:sp>
      <p:sp>
        <p:nvSpPr>
          <p:cNvPr id="5" name="Text Box 7"/>
          <p:cNvSpPr txBox="1">
            <a:spLocks noChangeArrowheads="1"/>
          </p:cNvSpPr>
          <p:nvPr/>
        </p:nvSpPr>
        <p:spPr bwMode="auto">
          <a:xfrm>
            <a:off x="1905000" y="4837094"/>
            <a:ext cx="8382000" cy="954107"/>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800" i="1" dirty="0">
                <a:latin typeface="Arial Black"/>
                <a:cs typeface="Arial Black"/>
              </a:rPr>
              <a:t>“... no limit to the number of churches, bishops and large Christian communities”</a:t>
            </a:r>
          </a:p>
        </p:txBody>
      </p:sp>
    </p:spTree>
    <p:extLst>
      <p:ext uri="{BB962C8B-B14F-4D97-AF65-F5344CB8AC3E}">
        <p14:creationId xmlns:p14="http://schemas.microsoft.com/office/powerpoint/2010/main" val="2574164484"/>
      </p:ext>
    </p:extLst>
  </p:cSld>
  <p:clrMapOvr>
    <a:masterClrMapping/>
  </p:clrMapOvr>
  <p:transition>
    <p:random/>
  </p:transition>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743200" y="381000"/>
            <a:ext cx="6781800" cy="584776"/>
          </a:xfrm>
          <a:prstGeom prst="rect">
            <a:avLst/>
          </a:prstGeom>
          <a:noFill/>
          <a:ln>
            <a:noFill/>
          </a:ln>
        </p:spPr>
        <p:txBody>
          <a:bodyPr>
            <a:spAutoFit/>
          </a:bodyPr>
          <a:lstStyle/>
          <a:p>
            <a:pPr algn="ctr" fontAlgn="auto">
              <a:spcBef>
                <a:spcPts val="0"/>
              </a:spcBef>
              <a:spcAft>
                <a:spcPts val="0"/>
              </a:spcAft>
              <a:defRPr/>
            </a:pPr>
            <a:r>
              <a:rPr lang="en-US" sz="3200" dirty="0">
                <a:ln w="25400">
                  <a:solidFill>
                    <a:srgbClr val="000000"/>
                  </a:solidFill>
                </a:ln>
                <a:effectLst>
                  <a:outerShdw blurRad="50800" dist="50800" dir="2700000" algn="tl" rotWithShape="0">
                    <a:srgbClr val="000000">
                      <a:alpha val="43000"/>
                    </a:srgbClr>
                  </a:outerShdw>
                </a:effectLst>
                <a:latin typeface="Futura XBlk BT Extra Black"/>
              </a:rPr>
              <a:t>DIDASCALIA APOSTOLORUM</a:t>
            </a:r>
          </a:p>
        </p:txBody>
      </p:sp>
      <p:pic>
        <p:nvPicPr>
          <p:cNvPr id="3" name="Picture 2" descr="didascalia-apostolorum-in-englis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88721"/>
            <a:ext cx="12192000" cy="17495521"/>
          </a:xfrm>
          <a:prstGeom prst="rect">
            <a:avLst/>
          </a:prstGeom>
        </p:spPr>
      </p:pic>
    </p:spTree>
    <p:extLst>
      <p:ext uri="{BB962C8B-B14F-4D97-AF65-F5344CB8AC3E}">
        <p14:creationId xmlns:p14="http://schemas.microsoft.com/office/powerpoint/2010/main" val="2849134492"/>
      </p:ext>
    </p:extLst>
  </p:cSld>
  <p:clrMapOvr>
    <a:masterClrMapping/>
  </p:clrMapOvr>
  <p:transition>
    <p:random/>
  </p:transition>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docProps/app.xml><?xml version="1.0" encoding="utf-8"?>
<Properties xmlns="http://schemas.openxmlformats.org/officeDocument/2006/extended-properties" xmlns:vt="http://schemas.openxmlformats.org/officeDocument/2006/docPropsVTypes">
  <Template/>
  <TotalTime>71194</TotalTime>
  <Words>5886</Words>
  <Application>Microsoft Macintosh PowerPoint</Application>
  <PresentationFormat>Widescreen</PresentationFormat>
  <Paragraphs>767</Paragraphs>
  <Slides>287</Slides>
  <Notes>39</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287</vt:i4>
      </vt:variant>
    </vt:vector>
  </HeadingPairs>
  <TitlesOfParts>
    <vt:vector size="303" baseType="lpstr">
      <vt:lpstr>Light up the World</vt:lpstr>
      <vt:lpstr>ＭＳ Ｐゴシック</vt:lpstr>
      <vt:lpstr>Abadi MT Condensed Extra Bold</vt:lpstr>
      <vt:lpstr>Arial</vt:lpstr>
      <vt:lpstr>Arial Black</vt:lpstr>
      <vt:lpstr>Calibri</vt:lpstr>
      <vt:lpstr>Copperplate Gothic Bold</vt:lpstr>
      <vt:lpstr>Eras Bold ITC</vt:lpstr>
      <vt:lpstr>Futura Extra Black BT</vt:lpstr>
      <vt:lpstr>Futura XBlk BT Extra Black</vt:lpstr>
      <vt:lpstr>Garamond</vt:lpstr>
      <vt:lpstr>Tahoma</vt:lpstr>
      <vt:lpstr>Times New Roman</vt:lpstr>
      <vt:lpstr>Wingdings</vt:lpstr>
      <vt:lpstr>Stream</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CHINESE MARTYRS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ROBERT THOMAS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Asian Church History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Defining Moments in Church History</dc:title>
  <dc:creator>Linford Fisher</dc:creator>
  <cp:lastModifiedBy>Rick Griffith</cp:lastModifiedBy>
  <cp:revision>428</cp:revision>
  <dcterms:created xsi:type="dcterms:W3CDTF">2004-03-13T03:46:01Z</dcterms:created>
  <dcterms:modified xsi:type="dcterms:W3CDTF">2024-04-15T20:58:57Z</dcterms:modified>
</cp:coreProperties>
</file>